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8" r:id="rId2"/>
    <p:sldId id="262" r:id="rId3"/>
    <p:sldId id="259" r:id="rId4"/>
    <p:sldId id="260" r:id="rId5"/>
    <p:sldId id="261" r:id="rId6"/>
    <p:sldId id="273" r:id="rId7"/>
    <p:sldId id="263" r:id="rId8"/>
    <p:sldId id="274" r:id="rId9"/>
    <p:sldId id="275" r:id="rId10"/>
    <p:sldId id="279" r:id="rId11"/>
    <p:sldId id="278" r:id="rId12"/>
    <p:sldId id="277" r:id="rId13"/>
    <p:sldId id="264" r:id="rId14"/>
    <p:sldId id="266" r:id="rId15"/>
  </p:sldIdLst>
  <p:sldSz cx="18288000" cy="10287000"/>
  <p:notesSz cx="6858000" cy="9144000"/>
  <p:embeddedFontLst>
    <p:embeddedFont>
      <p:font typeface="Archiv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3GWkzPtsRT+nn0CLJLZKMI+n8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294C86-4423-47D7-A94B-8D6EDA8383B1}" v="2" dt="2025-04-20T14:10:50.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37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D636FA9C-31BF-7C6C-B419-F82134A021E4}"/>
            </a:ext>
          </a:extLst>
        </p:cNvPr>
        <p:cNvGrpSpPr/>
        <p:nvPr/>
      </p:nvGrpSpPr>
      <p:grpSpPr>
        <a:xfrm>
          <a:off x="0" y="0"/>
          <a:ext cx="0" cy="0"/>
          <a:chOff x="0" y="0"/>
          <a:chExt cx="0" cy="0"/>
        </a:xfrm>
      </p:grpSpPr>
      <p:sp>
        <p:nvSpPr>
          <p:cNvPr id="210" name="Google Shape;210;p7:notes">
            <a:extLst>
              <a:ext uri="{FF2B5EF4-FFF2-40B4-BE49-F238E27FC236}">
                <a16:creationId xmlns:a16="http://schemas.microsoft.com/office/drawing/2014/main" id="{78741CD3-634E-D4E8-FC13-26668F93F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7:notes">
            <a:extLst>
              <a:ext uri="{FF2B5EF4-FFF2-40B4-BE49-F238E27FC236}">
                <a16:creationId xmlns:a16="http://schemas.microsoft.com/office/drawing/2014/main" id="{D3CC445D-614E-835F-A7B4-389B426175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29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7A6BA50-AEB5-CB04-D384-D295AC6921DD}"/>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FADB595D-C5D9-1899-D317-A852F5D53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06C4CA59-10F3-6159-9F2D-745CE007F0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2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00C3D4C-330C-9FDB-E585-B65CA0A9D892}"/>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F4219DB2-7258-DA2D-F52B-48EBDA685C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C5B233E1-843C-E63B-63EC-1EE486B41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54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a:extLst>
            <a:ext uri="{FF2B5EF4-FFF2-40B4-BE49-F238E27FC236}">
              <a16:creationId xmlns:a16="http://schemas.microsoft.com/office/drawing/2014/main" id="{FC11E904-B7EB-2303-B213-3D676C4B3549}"/>
            </a:ext>
          </a:extLst>
        </p:cNvPr>
        <p:cNvGrpSpPr/>
        <p:nvPr/>
      </p:nvGrpSpPr>
      <p:grpSpPr>
        <a:xfrm>
          <a:off x="0" y="0"/>
          <a:ext cx="0" cy="0"/>
          <a:chOff x="0" y="0"/>
          <a:chExt cx="0" cy="0"/>
        </a:xfrm>
      </p:grpSpPr>
      <p:sp>
        <p:nvSpPr>
          <p:cNvPr id="223" name="Google Shape;223;p8:notes">
            <a:extLst>
              <a:ext uri="{FF2B5EF4-FFF2-40B4-BE49-F238E27FC236}">
                <a16:creationId xmlns:a16="http://schemas.microsoft.com/office/drawing/2014/main" id="{CBBBCAB6-661E-5381-211C-E3A7B6554C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a:extLst>
              <a:ext uri="{FF2B5EF4-FFF2-40B4-BE49-F238E27FC236}">
                <a16:creationId xmlns:a16="http://schemas.microsoft.com/office/drawing/2014/main" id="{934387E0-4051-5617-7F99-0B0299AC2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19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06054E5A-4021-69E7-4A9C-3BCF6769C05A}"/>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B62E67AB-8BD5-D7EF-2034-BCC730DD73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47EDF48F-5E1D-B8DA-3B79-93F3D9976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692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78337CE-D961-E59D-886D-051BF3E875FD}"/>
            </a:ext>
          </a:extLst>
        </p:cNvPr>
        <p:cNvGrpSpPr/>
        <p:nvPr/>
      </p:nvGrpSpPr>
      <p:grpSpPr>
        <a:xfrm>
          <a:off x="0" y="0"/>
          <a:ext cx="0" cy="0"/>
          <a:chOff x="0" y="0"/>
          <a:chExt cx="0" cy="0"/>
        </a:xfrm>
      </p:grpSpPr>
      <p:sp>
        <p:nvSpPr>
          <p:cNvPr id="191" name="Google Shape;191;p6:notes">
            <a:extLst>
              <a:ext uri="{FF2B5EF4-FFF2-40B4-BE49-F238E27FC236}">
                <a16:creationId xmlns:a16="http://schemas.microsoft.com/office/drawing/2014/main" id="{E5CAB88A-51A9-D996-4A97-2FDC3438A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6:notes">
            <a:extLst>
              <a:ext uri="{FF2B5EF4-FFF2-40B4-BE49-F238E27FC236}">
                <a16:creationId xmlns:a16="http://schemas.microsoft.com/office/drawing/2014/main" id="{12DA4AB1-23C8-F5A5-CF4E-947303CC82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57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5"/>
        <p:cNvGrpSpPr/>
        <p:nvPr/>
      </p:nvGrpSpPr>
      <p:grpSpPr>
        <a:xfrm>
          <a:off x="0" y="0"/>
          <a:ext cx="0" cy="0"/>
          <a:chOff x="0" y="0"/>
          <a:chExt cx="0" cy="0"/>
        </a:xfrm>
      </p:grpSpPr>
      <p:grpSp>
        <p:nvGrpSpPr>
          <p:cNvPr id="106" name="Google Shape;106;p1"/>
          <p:cNvGrpSpPr/>
          <p:nvPr/>
        </p:nvGrpSpPr>
        <p:grpSpPr>
          <a:xfrm>
            <a:off x="7881819" y="-144661"/>
            <a:ext cx="9377481" cy="9082443"/>
            <a:chOff x="0" y="-38100"/>
            <a:chExt cx="2469789" cy="2392084"/>
          </a:xfrm>
        </p:grpSpPr>
        <p:sp>
          <p:nvSpPr>
            <p:cNvPr id="107" name="Google Shape;107;p1"/>
            <p:cNvSpPr/>
            <p:nvPr/>
          </p:nvSpPr>
          <p:spPr>
            <a:xfrm>
              <a:off x="0" y="0"/>
              <a:ext cx="2469789" cy="2353984"/>
            </a:xfrm>
            <a:custGeom>
              <a:avLst/>
              <a:gdLst/>
              <a:ahLst/>
              <a:cxnLst/>
              <a:rect l="l" t="t" r="r" b="b"/>
              <a:pathLst>
                <a:path w="2469789" h="2353984" extrusionOk="0">
                  <a:moveTo>
                    <a:pt x="0" y="0"/>
                  </a:moveTo>
                  <a:lnTo>
                    <a:pt x="2469789" y="0"/>
                  </a:lnTo>
                  <a:lnTo>
                    <a:pt x="2469789" y="2353984"/>
                  </a:lnTo>
                  <a:lnTo>
                    <a:pt x="0" y="2353984"/>
                  </a:lnTo>
                  <a:close/>
                </a:path>
              </a:pathLst>
            </a:custGeom>
            <a:solidFill>
              <a:srgbClr val="FF753A"/>
            </a:solidFill>
            <a:ln>
              <a:noFill/>
            </a:ln>
          </p:spPr>
          <p:txBody>
            <a:bodyPr/>
            <a:lstStyle/>
            <a:p>
              <a:endParaRPr lang="en-US"/>
            </a:p>
          </p:txBody>
        </p:sp>
        <p:sp>
          <p:nvSpPr>
            <p:cNvPr id="108" name="Google Shape;108;p1"/>
            <p:cNvSpPr txBox="1"/>
            <p:nvPr/>
          </p:nvSpPr>
          <p:spPr>
            <a:xfrm>
              <a:off x="0" y="-38100"/>
              <a:ext cx="2469789" cy="2392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09" name="Google Shape;109;p1"/>
          <p:cNvPicPr preferRelativeResize="0"/>
          <p:nvPr/>
        </p:nvPicPr>
        <p:blipFill>
          <a:blip r:embed="rId3"/>
          <a:srcRect l="8707" r="148" b="40978"/>
          <a:stretch/>
        </p:blipFill>
        <p:spPr>
          <a:xfrm>
            <a:off x="7881818" y="4079295"/>
            <a:ext cx="9377481" cy="5003147"/>
          </a:xfrm>
          <a:prstGeom prst="rect">
            <a:avLst/>
          </a:prstGeom>
          <a:noFill/>
          <a:ln>
            <a:noFill/>
          </a:ln>
        </p:spPr>
      </p:pic>
      <p:sp>
        <p:nvSpPr>
          <p:cNvPr id="110" name="Google Shape;110;p1"/>
          <p:cNvSpPr/>
          <p:nvPr/>
        </p:nvSpPr>
        <p:spPr>
          <a:xfrm>
            <a:off x="1028700" y="2651005"/>
            <a:ext cx="1523486"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4">
              <a:alphaModFix/>
            </a:blip>
            <a:stretch>
              <a:fillRect/>
            </a:stretch>
          </a:blipFill>
          <a:ln>
            <a:noFill/>
          </a:ln>
        </p:spPr>
        <p:txBody>
          <a:bodyPr/>
          <a:lstStyle/>
          <a:p>
            <a:endParaRPr lang="en-US"/>
          </a:p>
        </p:txBody>
      </p:sp>
      <p:sp>
        <p:nvSpPr>
          <p:cNvPr id="111" name="Google Shape;111;p1"/>
          <p:cNvSpPr txBox="1"/>
          <p:nvPr/>
        </p:nvSpPr>
        <p:spPr>
          <a:xfrm>
            <a:off x="8945880" y="962025"/>
            <a:ext cx="7402788" cy="118186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dirty="0">
                <a:solidFill>
                  <a:srgbClr val="FFFFFF"/>
                </a:solidFill>
                <a:latin typeface="Archivo"/>
                <a:ea typeface="Archivo"/>
                <a:cs typeface="Archivo"/>
                <a:sym typeface="Archivo"/>
              </a:rPr>
              <a:t>MCCD DATA CONSULTANTS' </a:t>
            </a:r>
            <a:r>
              <a:rPr lang="en-US" sz="3200" i="0" u="none" strike="noStrike" cap="none" dirty="0">
                <a:solidFill>
                  <a:srgbClr val="FFFFFF"/>
                </a:solidFill>
                <a:latin typeface="Archivo"/>
                <a:ea typeface="Archivo"/>
                <a:cs typeface="Archivo"/>
                <a:sym typeface="Archivo"/>
              </a:rPr>
              <a:t>PRESENTATION</a:t>
            </a:r>
            <a:endParaRPr dirty="0">
              <a:latin typeface="Archivo"/>
              <a:ea typeface="Archivo"/>
              <a:cs typeface="Archivo"/>
              <a:sym typeface="Archivo"/>
            </a:endParaRPr>
          </a:p>
        </p:txBody>
      </p:sp>
      <p:sp>
        <p:nvSpPr>
          <p:cNvPr id="112" name="Google Shape;112;p1"/>
          <p:cNvSpPr txBox="1"/>
          <p:nvPr/>
        </p:nvSpPr>
        <p:spPr>
          <a:xfrm>
            <a:off x="1028700" y="1028700"/>
            <a:ext cx="418920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APRIL 22  2025</a:t>
            </a:r>
            <a:endParaRPr dirty="0">
              <a:latin typeface="Archivo"/>
              <a:ea typeface="Archivo"/>
              <a:cs typeface="Archivo"/>
              <a:sym typeface="Archivo"/>
            </a:endParaRPr>
          </a:p>
        </p:txBody>
      </p:sp>
      <p:grpSp>
        <p:nvGrpSpPr>
          <p:cNvPr id="113" name="Google Shape;113;p1"/>
          <p:cNvGrpSpPr/>
          <p:nvPr/>
        </p:nvGrpSpPr>
        <p:grpSpPr>
          <a:xfrm>
            <a:off x="5051126" y="2148004"/>
            <a:ext cx="5125589" cy="5125589"/>
            <a:chOff x="0" y="0"/>
            <a:chExt cx="812800" cy="812800"/>
          </a:xfrm>
        </p:grpSpPr>
        <p:sp>
          <p:nvSpPr>
            <p:cNvPr id="114" name="Google Shape;114;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 name="Google Shape;116;p1"/>
          <p:cNvSpPr txBox="1"/>
          <p:nvPr/>
        </p:nvSpPr>
        <p:spPr>
          <a:xfrm>
            <a:off x="596700" y="4985045"/>
            <a:ext cx="9242400" cy="30469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dirty="0">
                <a:solidFill>
                  <a:srgbClr val="FFFFFF"/>
                </a:solidFill>
                <a:latin typeface="Archivo"/>
                <a:ea typeface="Archivo"/>
                <a:cs typeface="Archivo"/>
                <a:sym typeface="Archivo"/>
              </a:rPr>
              <a:t>TRANSFORMING</a:t>
            </a:r>
            <a:r>
              <a:rPr lang="en-US" sz="6600" b="1" i="0" u="none" strike="noStrike" cap="none" dirty="0">
                <a:solidFill>
                  <a:srgbClr val="FFFFFF"/>
                </a:solidFill>
                <a:latin typeface="Archivo"/>
                <a:ea typeface="Archivo"/>
                <a:cs typeface="Archivo"/>
                <a:sym typeface="Archivo"/>
              </a:rPr>
              <a:t> INFORMATION INTO IMPACT</a:t>
            </a:r>
            <a:endParaRPr sz="6600" b="1" dirty="0">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a:extLst>
            <a:ext uri="{FF2B5EF4-FFF2-40B4-BE49-F238E27FC236}">
              <a16:creationId xmlns:a16="http://schemas.microsoft.com/office/drawing/2014/main" id="{BE1B86B5-428B-85E2-874F-48B2C80C45DD}"/>
            </a:ext>
          </a:extLst>
        </p:cNvPr>
        <p:cNvGrpSpPr/>
        <p:nvPr/>
      </p:nvGrpSpPr>
      <p:grpSpPr>
        <a:xfrm>
          <a:off x="0" y="0"/>
          <a:ext cx="0" cy="0"/>
          <a:chOff x="0" y="0"/>
          <a:chExt cx="0" cy="0"/>
        </a:xfrm>
      </p:grpSpPr>
      <p:sp>
        <p:nvSpPr>
          <p:cNvPr id="213" name="Google Shape;213;p7">
            <a:extLst>
              <a:ext uri="{FF2B5EF4-FFF2-40B4-BE49-F238E27FC236}">
                <a16:creationId xmlns:a16="http://schemas.microsoft.com/office/drawing/2014/main" id="{3C3057BD-B008-9330-C1C8-CE98E712EAD1}"/>
              </a:ext>
            </a:extLst>
          </p:cNvPr>
          <p:cNvSpPr txBox="1"/>
          <p:nvPr/>
        </p:nvSpPr>
        <p:spPr>
          <a:xfrm>
            <a:off x="7835462" y="-87862"/>
            <a:ext cx="10195785" cy="2462213"/>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0" b="1" i="0" u="none" strike="noStrike" kern="0" cap="none" spc="0" normalizeH="0" baseline="0" noProof="0" dirty="0">
                <a:ln>
                  <a:noFill/>
                </a:ln>
                <a:solidFill>
                  <a:srgbClr val="FFFFFF"/>
                </a:solidFill>
                <a:effectLst/>
                <a:uLnTx/>
                <a:uFillTx/>
                <a:latin typeface="Archivo"/>
                <a:ea typeface="Archivo"/>
                <a:cs typeface="Archivo"/>
                <a:sym typeface="Archivo"/>
              </a:rPr>
              <a:t>Violations Patterns by Age </a:t>
            </a:r>
            <a:r>
              <a:rPr lang="en-US" sz="8000" b="1" dirty="0">
                <a:solidFill>
                  <a:srgbClr val="FFFFFF"/>
                </a:solidFill>
                <a:latin typeface="Archivo"/>
                <a:ea typeface="Archivo"/>
                <a:cs typeface="Archivo"/>
                <a:sym typeface="Archivo"/>
              </a:rPr>
              <a:t>G</a:t>
            </a:r>
            <a:r>
              <a:rPr kumimoji="0" lang="en-US" sz="8000" b="1" i="0" u="none" strike="noStrike" kern="0" cap="none" spc="0" normalizeH="0" baseline="0" noProof="0" dirty="0" err="1">
                <a:ln>
                  <a:noFill/>
                </a:ln>
                <a:solidFill>
                  <a:srgbClr val="FFFFFF"/>
                </a:solidFill>
                <a:effectLst/>
                <a:uLnTx/>
                <a:uFillTx/>
                <a:latin typeface="Archivo"/>
                <a:ea typeface="Archivo"/>
                <a:cs typeface="Archivo"/>
                <a:sym typeface="Archivo"/>
              </a:rPr>
              <a:t>roup</a:t>
            </a:r>
            <a:r>
              <a:rPr kumimoji="0" lang="en-US" sz="8000" b="1" i="0" u="none" strike="noStrike" kern="0" cap="none" spc="0" normalizeH="0" baseline="0" noProof="0" dirty="0">
                <a:ln>
                  <a:noFill/>
                </a:ln>
                <a:solidFill>
                  <a:srgbClr val="FFFFFF"/>
                </a:solidFill>
                <a:effectLst/>
                <a:uLnTx/>
                <a:uFillTx/>
                <a:latin typeface="Archivo"/>
                <a:ea typeface="Archivo"/>
                <a:cs typeface="Archivo"/>
                <a:sym typeface="Archivo"/>
              </a:rPr>
              <a:t> </a:t>
            </a:r>
            <a:endParaRPr kumimoji="0" sz="8000" b="1"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14" name="Google Shape;214;p7">
            <a:extLst>
              <a:ext uri="{FF2B5EF4-FFF2-40B4-BE49-F238E27FC236}">
                <a16:creationId xmlns:a16="http://schemas.microsoft.com/office/drawing/2014/main" id="{68DFA079-56CB-CA3E-B0C6-67BD2A071570}"/>
              </a:ext>
            </a:extLst>
          </p:cNvPr>
          <p:cNvSpPr txBox="1"/>
          <p:nvPr/>
        </p:nvSpPr>
        <p:spPr>
          <a:xfrm>
            <a:off x="27871" y="6367708"/>
            <a:ext cx="6107458" cy="4431983"/>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20007"/>
              </a:lnSpc>
              <a:spcBef>
                <a:spcPts val="0"/>
              </a:spcBef>
              <a:spcAft>
                <a:spcPts val="0"/>
              </a:spcAft>
              <a:buClr>
                <a:schemeClr val="bg1"/>
              </a:buClr>
              <a:buSzTx/>
              <a:buFont typeface="Wingdings" panose="05000000000000000000" pitchFamily="2" charset="2"/>
              <a:buChar char="v"/>
              <a:tabLst/>
              <a:defRPr/>
            </a:pPr>
            <a:r>
              <a:rPr lang="en-US" sz="2400" dirty="0">
                <a:solidFill>
                  <a:schemeClr val="bg1"/>
                </a:solidFill>
                <a:latin typeface="Archivo" panose="020B0604020202020204" charset="0"/>
                <a:cs typeface="Archivo" panose="020B0604020202020204" charset="0"/>
              </a:rPr>
              <a:t>This heatmap shows the distribution of traffic violations by age group across five key violation types. </a:t>
            </a:r>
          </a:p>
          <a:p>
            <a:pPr marL="342900" marR="0" lvl="0" indent="-342900" algn="l" defTabSz="914400" rtl="0" eaLnBrk="1" fontAlgn="auto" latinLnBrk="0" hangingPunct="1">
              <a:lnSpc>
                <a:spcPct val="120007"/>
              </a:lnSpc>
              <a:spcBef>
                <a:spcPts val="0"/>
              </a:spcBef>
              <a:spcAft>
                <a:spcPts val="0"/>
              </a:spcAft>
              <a:buClr>
                <a:schemeClr val="bg1"/>
              </a:buClr>
              <a:buSzTx/>
              <a:buFont typeface="Wingdings" panose="05000000000000000000" pitchFamily="2" charset="2"/>
              <a:buChar char="v"/>
              <a:tabLst/>
              <a:defRPr/>
            </a:pPr>
            <a:r>
              <a:rPr lang="en-US" sz="2400" dirty="0">
                <a:solidFill>
                  <a:schemeClr val="bg1"/>
                </a:solidFill>
                <a:latin typeface="Archivo" panose="020B0604020202020204" charset="0"/>
                <a:cs typeface="Archivo" panose="020B0604020202020204" charset="0"/>
              </a:rPr>
              <a:t>It visually emphasizes that younger drivers, especially those aged </a:t>
            </a:r>
            <a:r>
              <a:rPr lang="en-US" sz="2400" b="1" dirty="0">
                <a:solidFill>
                  <a:schemeClr val="bg1"/>
                </a:solidFill>
                <a:latin typeface="Archivo" panose="020B0604020202020204" charset="0"/>
                <a:cs typeface="Archivo" panose="020B0604020202020204" charset="0"/>
              </a:rPr>
              <a:t>26–35</a:t>
            </a:r>
            <a:r>
              <a:rPr lang="en-US" sz="2400" dirty="0">
                <a:solidFill>
                  <a:schemeClr val="bg1"/>
                </a:solidFill>
                <a:latin typeface="Archivo" panose="020B0604020202020204" charset="0"/>
                <a:cs typeface="Archivo" panose="020B0604020202020204" charset="0"/>
              </a:rPr>
              <a:t>, are consistently involved in a higher percentage of all top violations—most notably in operating unlicensed and unregistered vehicles.</a:t>
            </a:r>
            <a:endParaRPr kumimoji="0" sz="2400" b="0"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p:txBody>
      </p:sp>
      <p:sp>
        <p:nvSpPr>
          <p:cNvPr id="218" name="Google Shape;218;p7">
            <a:extLst>
              <a:ext uri="{FF2B5EF4-FFF2-40B4-BE49-F238E27FC236}">
                <a16:creationId xmlns:a16="http://schemas.microsoft.com/office/drawing/2014/main" id="{6F998E5E-52B8-C022-3B39-6DE87EE1DE1A}"/>
              </a:ext>
            </a:extLst>
          </p:cNvPr>
          <p:cNvSpPr/>
          <p:nvPr/>
        </p:nvSpPr>
        <p:spPr>
          <a:xfrm>
            <a:off x="2226880" y="385656"/>
            <a:ext cx="1523486"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3">
              <a:alphaModFix/>
            </a:blip>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19" name="Google Shape;219;p7">
            <a:extLst>
              <a:ext uri="{FF2B5EF4-FFF2-40B4-BE49-F238E27FC236}">
                <a16:creationId xmlns:a16="http://schemas.microsoft.com/office/drawing/2014/main" id="{4B158E4F-77DD-D0B0-F83F-20F6F43A616C}"/>
              </a:ext>
            </a:extLst>
          </p:cNvPr>
          <p:cNvPicPr preferRelativeResize="0"/>
          <p:nvPr/>
        </p:nvPicPr>
        <p:blipFill>
          <a:blip r:embed="rId4"/>
          <a:srcRect l="7289" t="11706" r="15053" b="39040"/>
          <a:stretch/>
        </p:blipFill>
        <p:spPr>
          <a:xfrm>
            <a:off x="0" y="2333734"/>
            <a:ext cx="18288000" cy="3385542"/>
          </a:xfrm>
          <a:prstGeom prst="rect">
            <a:avLst/>
          </a:prstGeom>
          <a:noFill/>
          <a:ln>
            <a:noFill/>
          </a:ln>
        </p:spPr>
      </p:pic>
      <p:sp>
        <p:nvSpPr>
          <p:cNvPr id="220" name="Google Shape;220;p7">
            <a:extLst>
              <a:ext uri="{FF2B5EF4-FFF2-40B4-BE49-F238E27FC236}">
                <a16:creationId xmlns:a16="http://schemas.microsoft.com/office/drawing/2014/main" id="{E7955418-255D-B17D-5A18-AAE0AB4A144C}"/>
              </a:ext>
            </a:extLst>
          </p:cNvPr>
          <p:cNvSpPr txBox="1"/>
          <p:nvPr/>
        </p:nvSpPr>
        <p:spPr>
          <a:xfrm>
            <a:off x="12721574" y="5909366"/>
            <a:ext cx="4998900" cy="48256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97980"/>
              </a:lnSpc>
              <a:spcBef>
                <a:spcPts val="0"/>
              </a:spcBef>
              <a:spcAft>
                <a:spcPts val="0"/>
              </a:spcAft>
              <a:buClr>
                <a:srgbClr val="000000"/>
              </a:buClr>
              <a:buSzTx/>
              <a:buFont typeface="Arial"/>
              <a:buNone/>
              <a:tabLst/>
              <a:defRPr/>
            </a:pPr>
            <a:r>
              <a:rPr lang="en-US" sz="3200" b="1" dirty="0">
                <a:solidFill>
                  <a:srgbClr val="FFFFFF"/>
                </a:solidFill>
                <a:latin typeface="Archivo"/>
                <a:ea typeface="Archivo"/>
                <a:cs typeface="Archivo"/>
                <a:sym typeface="Archivo"/>
              </a:rPr>
              <a:t>Solution</a:t>
            </a:r>
            <a:endParaRPr kumimoji="0" sz="3200" b="0" i="0" u="none" strike="noStrike" kern="0" cap="none" spc="0" normalizeH="0" baseline="0" noProof="0" dirty="0">
              <a:ln>
                <a:noFill/>
              </a:ln>
              <a:solidFill>
                <a:srgbClr val="FFFFFF"/>
              </a:solidFill>
              <a:effectLst/>
              <a:uLnTx/>
              <a:uFillTx/>
              <a:latin typeface="Archivo"/>
              <a:ea typeface="Archivo"/>
              <a:cs typeface="Archivo"/>
              <a:sym typeface="Archivo"/>
            </a:endParaRPr>
          </a:p>
        </p:txBody>
      </p:sp>
      <p:sp>
        <p:nvSpPr>
          <p:cNvPr id="3" name="TextBox 2">
            <a:extLst>
              <a:ext uri="{FF2B5EF4-FFF2-40B4-BE49-F238E27FC236}">
                <a16:creationId xmlns:a16="http://schemas.microsoft.com/office/drawing/2014/main" id="{56311509-82D2-C21C-5E47-43C2C07FBB4A}"/>
              </a:ext>
            </a:extLst>
          </p:cNvPr>
          <p:cNvSpPr txBox="1"/>
          <p:nvPr/>
        </p:nvSpPr>
        <p:spPr>
          <a:xfrm>
            <a:off x="357411" y="5705772"/>
            <a:ext cx="4414344" cy="584775"/>
          </a:xfrm>
          <a:prstGeom prst="rect">
            <a:avLst/>
          </a:prstGeom>
          <a:noFill/>
        </p:spPr>
        <p:txBody>
          <a:bodyPr wrap="square" rtlCol="0">
            <a:spAutoFit/>
          </a:bodyPr>
          <a:lstStyle/>
          <a:p>
            <a:r>
              <a:rPr lang="en-US" sz="3200" b="1" dirty="0">
                <a:solidFill>
                  <a:schemeClr val="bg1"/>
                </a:solidFill>
                <a:latin typeface="Archivo" panose="020B0604020202020204" charset="0"/>
                <a:cs typeface="Archivo" panose="020B0604020202020204" charset="0"/>
              </a:rPr>
              <a:t>Visualization</a:t>
            </a:r>
            <a:endParaRPr lang="en-US" sz="3200" dirty="0">
              <a:latin typeface="Archivo" panose="020B0604020202020204" charset="0"/>
              <a:cs typeface="Archivo" panose="020B0604020202020204" charset="0"/>
            </a:endParaRPr>
          </a:p>
        </p:txBody>
      </p:sp>
      <p:sp>
        <p:nvSpPr>
          <p:cNvPr id="4" name="TextBox 3">
            <a:extLst>
              <a:ext uri="{FF2B5EF4-FFF2-40B4-BE49-F238E27FC236}">
                <a16:creationId xmlns:a16="http://schemas.microsoft.com/office/drawing/2014/main" id="{F2519F1C-D9B5-58B8-7743-DE7D06D48831}"/>
              </a:ext>
            </a:extLst>
          </p:cNvPr>
          <p:cNvSpPr txBox="1"/>
          <p:nvPr/>
        </p:nvSpPr>
        <p:spPr>
          <a:xfrm>
            <a:off x="7953705" y="4871545"/>
            <a:ext cx="1466192" cy="45719"/>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F98877F4-BB4C-57AF-A5C8-6ECD8310A4E1}"/>
              </a:ext>
            </a:extLst>
          </p:cNvPr>
          <p:cNvSpPr txBox="1"/>
          <p:nvPr/>
        </p:nvSpPr>
        <p:spPr>
          <a:xfrm>
            <a:off x="6260147" y="6617378"/>
            <a:ext cx="5398454" cy="3046988"/>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The 26–35 age group poses a significant risk on the roads, leading in nearly all categories of traffic infractions.</a:t>
            </a:r>
          </a:p>
          <a:p>
            <a:pPr marL="342900" indent="-34290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 Without targeted intervention, these behaviors may continue to drive up violation rates and compromise safety.</a:t>
            </a:r>
          </a:p>
        </p:txBody>
      </p:sp>
      <p:sp>
        <p:nvSpPr>
          <p:cNvPr id="9" name="TextBox 8">
            <a:extLst>
              <a:ext uri="{FF2B5EF4-FFF2-40B4-BE49-F238E27FC236}">
                <a16:creationId xmlns:a16="http://schemas.microsoft.com/office/drawing/2014/main" id="{686ABDC0-6DA1-42C9-AE00-399E6DCAA79D}"/>
              </a:ext>
            </a:extLst>
          </p:cNvPr>
          <p:cNvSpPr txBox="1"/>
          <p:nvPr/>
        </p:nvSpPr>
        <p:spPr>
          <a:xfrm flipH="1">
            <a:off x="12283590" y="6530132"/>
            <a:ext cx="5747657" cy="3785652"/>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Fleet Safe should implement </a:t>
            </a:r>
            <a:r>
              <a:rPr lang="en-US" sz="2400" b="1" dirty="0">
                <a:solidFill>
                  <a:schemeClr val="bg1"/>
                </a:solidFill>
                <a:latin typeface="Archivo" panose="020B0604020202020204" charset="0"/>
                <a:cs typeface="Archivo" panose="020B0604020202020204" charset="0"/>
              </a:rPr>
              <a:t>age-focused driver education programs</a:t>
            </a:r>
            <a:r>
              <a:rPr lang="en-US" sz="2400" dirty="0">
                <a:solidFill>
                  <a:schemeClr val="bg1"/>
                </a:solidFill>
                <a:latin typeface="Archivo" panose="020B0604020202020204" charset="0"/>
                <a:cs typeface="Archivo" panose="020B0604020202020204" charset="0"/>
              </a:rPr>
              <a:t> and </a:t>
            </a:r>
            <a:r>
              <a:rPr lang="en-US" sz="2400" b="1" dirty="0">
                <a:solidFill>
                  <a:schemeClr val="bg1"/>
                </a:solidFill>
                <a:latin typeface="Archivo" panose="020B0604020202020204" charset="0"/>
                <a:cs typeface="Archivo" panose="020B0604020202020204" charset="0"/>
              </a:rPr>
              <a:t>behavioral awareness campaigns</a:t>
            </a:r>
            <a:r>
              <a:rPr lang="en-US" sz="2400" dirty="0">
                <a:solidFill>
                  <a:schemeClr val="bg1"/>
                </a:solidFill>
                <a:latin typeface="Archivo" panose="020B0604020202020204" charset="0"/>
                <a:cs typeface="Archivo" panose="020B0604020202020204" charset="0"/>
              </a:rPr>
              <a:t> tailored to this demographic. </a:t>
            </a:r>
          </a:p>
          <a:p>
            <a:pPr marL="285750" indent="-285750">
              <a:buClr>
                <a:schemeClr val="bg1"/>
              </a:buClr>
              <a:buFont typeface="Wingdings" panose="05000000000000000000" pitchFamily="2" charset="2"/>
              <a:buChar char="v"/>
            </a:pPr>
            <a:r>
              <a:rPr lang="en-US" sz="2400" dirty="0">
                <a:solidFill>
                  <a:schemeClr val="bg1"/>
                </a:solidFill>
                <a:latin typeface="Archivo" panose="020B0604020202020204" charset="0"/>
                <a:cs typeface="Archivo" panose="020B0604020202020204" charset="0"/>
              </a:rPr>
              <a:t>Emphasizing responsibility, rule adherence, and the consequences of infractions can help reduce violations and foster safer driving habits among younger drivers</a:t>
            </a:r>
          </a:p>
        </p:txBody>
      </p:sp>
      <p:sp>
        <p:nvSpPr>
          <p:cNvPr id="12" name="TextBox 11">
            <a:extLst>
              <a:ext uri="{FF2B5EF4-FFF2-40B4-BE49-F238E27FC236}">
                <a16:creationId xmlns:a16="http://schemas.microsoft.com/office/drawing/2014/main" id="{25859BCE-E748-DC8D-2B6D-C468C8ABDA55}"/>
              </a:ext>
            </a:extLst>
          </p:cNvPr>
          <p:cNvSpPr txBox="1"/>
          <p:nvPr/>
        </p:nvSpPr>
        <p:spPr>
          <a:xfrm>
            <a:off x="6387681" y="5768863"/>
            <a:ext cx="2895562" cy="584775"/>
          </a:xfrm>
          <a:prstGeom prst="rect">
            <a:avLst/>
          </a:prstGeom>
          <a:noFill/>
        </p:spPr>
        <p:txBody>
          <a:bodyPr wrap="square" rtlCol="0">
            <a:spAutoFit/>
          </a:bodyPr>
          <a:lstStyle/>
          <a:p>
            <a:r>
              <a:rPr lang="en-US" sz="3200" b="1" dirty="0">
                <a:solidFill>
                  <a:schemeClr val="bg1"/>
                </a:solidFill>
                <a:latin typeface="Archivo" panose="020B0604020202020204" charset="0"/>
                <a:cs typeface="Archivo" panose="020B0604020202020204" charset="0"/>
              </a:rPr>
              <a:t>Problem</a:t>
            </a:r>
          </a:p>
        </p:txBody>
      </p:sp>
    </p:spTree>
    <p:extLst>
      <p:ext uri="{BB962C8B-B14F-4D97-AF65-F5344CB8AC3E}">
        <p14:creationId xmlns:p14="http://schemas.microsoft.com/office/powerpoint/2010/main" val="168772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BA083806-984C-946C-07A1-BFFCE054EBAA}"/>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31B98506-7411-F408-68D6-681DFA62B991}"/>
              </a:ext>
            </a:extLst>
          </p:cNvPr>
          <p:cNvGrpSpPr/>
          <p:nvPr/>
        </p:nvGrpSpPr>
        <p:grpSpPr>
          <a:xfrm>
            <a:off x="4186955" y="2510296"/>
            <a:ext cx="5125589" cy="5125589"/>
            <a:chOff x="-63272" y="-8364"/>
            <a:chExt cx="812800" cy="812800"/>
          </a:xfrm>
        </p:grpSpPr>
        <p:sp>
          <p:nvSpPr>
            <p:cNvPr id="198" name="Google Shape;198;p6">
              <a:extLst>
                <a:ext uri="{FF2B5EF4-FFF2-40B4-BE49-F238E27FC236}">
                  <a16:creationId xmlns:a16="http://schemas.microsoft.com/office/drawing/2014/main" id="{38CBCEBC-E61C-66C2-F71D-D5744895F534}"/>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9F2C158F-0E9B-38B6-8D17-DA5B19D8D1C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BDFE0765-E955-8AFB-7143-1A7725F7E74E}"/>
              </a:ext>
            </a:extLst>
          </p:cNvPr>
          <p:cNvSpPr txBox="1"/>
          <p:nvPr/>
        </p:nvSpPr>
        <p:spPr>
          <a:xfrm>
            <a:off x="111790" y="1958762"/>
            <a:ext cx="8398500" cy="147732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This stacked bar chart displays traffic violations by age group and gender, clearly showing that the 26–35 age group accounts for the highest number of offenses, with a notable contribution from both male and female drivers</a:t>
            </a:r>
            <a:endParaRPr kumimoji="0"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ED19676F-8CEC-BECE-E738-96E52E743061}"/>
              </a:ext>
            </a:extLst>
          </p:cNvPr>
          <p:cNvSpPr txBox="1"/>
          <p:nvPr/>
        </p:nvSpPr>
        <p:spPr>
          <a:xfrm>
            <a:off x="111790" y="4799014"/>
            <a:ext cx="8863668" cy="132959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concentration of violations in this age segment indicates a behavioral risk that, if unaddressed, could continue to inflate incident rates and operational costs for </a:t>
            </a:r>
            <a:r>
              <a:rPr kumimoji="0" lang="en-US" sz="2400" b="0" i="0" u="none" strike="noStrike" kern="0" cap="none" spc="0" normalizeH="0" baseline="0" noProof="0" dirty="0" err="1">
                <a:ln>
                  <a:noFill/>
                </a:ln>
                <a:solidFill>
                  <a:srgbClr val="FFFFFF"/>
                </a:solidFill>
                <a:effectLst/>
                <a:uLnTx/>
                <a:uFillTx/>
                <a:latin typeface="Archivo" panose="020B0604020202020204" charset="0"/>
                <a:ea typeface="Archivo"/>
                <a:cs typeface="Archivo" panose="020B0604020202020204" charset="0"/>
                <a:sym typeface="Archivo"/>
              </a:rPr>
              <a:t>FleetSafe</a:t>
            </a: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 Inc.</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0D2131FB-0679-157F-6E6D-3C471181429A}"/>
              </a:ext>
            </a:extLst>
          </p:cNvPr>
          <p:cNvSpPr txBox="1"/>
          <p:nvPr/>
        </p:nvSpPr>
        <p:spPr>
          <a:xfrm>
            <a:off x="212737" y="7300251"/>
            <a:ext cx="8609674"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err="1">
                <a:ln>
                  <a:noFill/>
                </a:ln>
                <a:solidFill>
                  <a:srgbClr val="FFFFFF"/>
                </a:solidFill>
                <a:effectLst/>
                <a:uLnTx/>
                <a:uFillTx/>
                <a:latin typeface="Archivo"/>
                <a:ea typeface="Archivo"/>
                <a:cs typeface="Archivo"/>
                <a:sym typeface="Archivo"/>
              </a:rPr>
              <a:t>FleetSafe</a:t>
            </a:r>
            <a:r>
              <a:rPr kumimoji="0" lang="en-US" sz="2400" b="0" i="0" u="none" strike="noStrike" kern="0" cap="none" spc="0" normalizeH="0" baseline="0" noProof="0" dirty="0">
                <a:ln>
                  <a:noFill/>
                </a:ln>
                <a:solidFill>
                  <a:srgbClr val="FFFFFF"/>
                </a:solidFill>
                <a:effectLst/>
                <a:uLnTx/>
                <a:uFillTx/>
                <a:latin typeface="Archivo"/>
                <a:ea typeface="Archivo"/>
                <a:cs typeface="Archivo"/>
                <a:sym typeface="Archivo"/>
              </a:rPr>
              <a:t> should implement age-specific training programs focused on safe driving practices for individuals aged 26–35. Additionally, introducing gender-responsive awareness campaigns could help tailor messaging and intervention strategies more effectively, addressing the distinct behavioral patterns observed across male and female drivers.</a:t>
            </a:r>
          </a:p>
        </p:txBody>
      </p:sp>
      <p:sp>
        <p:nvSpPr>
          <p:cNvPr id="203" name="Google Shape;203;p6">
            <a:extLst>
              <a:ext uri="{FF2B5EF4-FFF2-40B4-BE49-F238E27FC236}">
                <a16:creationId xmlns:a16="http://schemas.microsoft.com/office/drawing/2014/main" id="{59F3028F-770D-ECBA-DA4F-DA4BD7D8D867}"/>
              </a:ext>
            </a:extLst>
          </p:cNvPr>
          <p:cNvSpPr txBox="1"/>
          <p:nvPr/>
        </p:nvSpPr>
        <p:spPr>
          <a:xfrm>
            <a:off x="111790" y="3944989"/>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7323AC88-A990-4725-DFAC-CD03FF3C5FBE}"/>
              </a:ext>
            </a:extLst>
          </p:cNvPr>
          <p:cNvSpPr txBox="1"/>
          <p:nvPr/>
        </p:nvSpPr>
        <p:spPr>
          <a:xfrm>
            <a:off x="111790" y="645345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0D46658B-9325-A3BB-E44A-CB0271608D9C}"/>
              </a:ext>
            </a:extLst>
          </p:cNvPr>
          <p:cNvPicPr preferRelativeResize="0"/>
          <p:nvPr/>
        </p:nvPicPr>
        <p:blipFill>
          <a:blip r:embed="rId3"/>
          <a:srcRect l="22969" t="13011" r="35271" b="2566"/>
          <a:stretch/>
        </p:blipFill>
        <p:spPr>
          <a:xfrm>
            <a:off x="9339679" y="1086027"/>
            <a:ext cx="8948320" cy="6968191"/>
          </a:xfrm>
          <a:prstGeom prst="rect">
            <a:avLst/>
          </a:prstGeom>
          <a:noFill/>
          <a:ln>
            <a:noFill/>
          </a:ln>
        </p:spPr>
      </p:pic>
      <p:sp>
        <p:nvSpPr>
          <p:cNvPr id="5" name="Google Shape;203;p6">
            <a:extLst>
              <a:ext uri="{FF2B5EF4-FFF2-40B4-BE49-F238E27FC236}">
                <a16:creationId xmlns:a16="http://schemas.microsoft.com/office/drawing/2014/main" id="{96D54B2A-7D98-C688-5482-235E7AEC4908}"/>
              </a:ext>
            </a:extLst>
          </p:cNvPr>
          <p:cNvSpPr txBox="1"/>
          <p:nvPr/>
        </p:nvSpPr>
        <p:spPr>
          <a:xfrm>
            <a:off x="111790" y="108602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6" name="Google Shape;195;p6">
            <a:extLst>
              <a:ext uri="{FF2B5EF4-FFF2-40B4-BE49-F238E27FC236}">
                <a16:creationId xmlns:a16="http://schemas.microsoft.com/office/drawing/2014/main" id="{12DA657F-90DB-FD97-7CAE-BDDF241496B9}"/>
              </a:ext>
            </a:extLst>
          </p:cNvPr>
          <p:cNvSpPr/>
          <p:nvPr/>
        </p:nvSpPr>
        <p:spPr>
          <a:xfrm>
            <a:off x="9336860" y="8054219"/>
            <a:ext cx="8935170" cy="220555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24CD2540-E178-0631-CAC5-3414791FC1B3}"/>
              </a:ext>
            </a:extLst>
          </p:cNvPr>
          <p:cNvGrpSpPr/>
          <p:nvPr/>
        </p:nvGrpSpPr>
        <p:grpSpPr>
          <a:xfrm>
            <a:off x="11117345" y="6025243"/>
            <a:ext cx="6569822" cy="4279428"/>
            <a:chOff x="-110871" y="-297335"/>
            <a:chExt cx="1295344" cy="1855894"/>
          </a:xfrm>
        </p:grpSpPr>
        <p:sp>
          <p:nvSpPr>
            <p:cNvPr id="9" name="Google Shape;198;p6">
              <a:extLst>
                <a:ext uri="{FF2B5EF4-FFF2-40B4-BE49-F238E27FC236}">
                  <a16:creationId xmlns:a16="http://schemas.microsoft.com/office/drawing/2014/main" id="{5FDF485F-B596-036B-8BF1-80472C02926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97371D9D-A82E-222B-0E79-7E3F072C471E}"/>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B9C1C1F0-7C31-F105-4CA4-D83E664E33A6}"/>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MCCD Traffic violation project</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3" name="Picture 2">
            <a:extLst>
              <a:ext uri="{FF2B5EF4-FFF2-40B4-BE49-F238E27FC236}">
                <a16:creationId xmlns:a16="http://schemas.microsoft.com/office/drawing/2014/main" id="{06E492CE-F575-4332-1A4E-1F7E1D73496E}"/>
              </a:ext>
            </a:extLst>
          </p:cNvPr>
          <p:cNvPicPr>
            <a:picLocks noChangeAspect="1"/>
          </p:cNvPicPr>
          <p:nvPr/>
        </p:nvPicPr>
        <p:blipFill>
          <a:blip r:embed="rId4"/>
          <a:stretch>
            <a:fillRect/>
          </a:stretch>
        </p:blipFill>
        <p:spPr>
          <a:xfrm>
            <a:off x="9312544" y="51041"/>
            <a:ext cx="8935170" cy="1130172"/>
          </a:xfrm>
          <a:prstGeom prst="rect">
            <a:avLst/>
          </a:prstGeom>
        </p:spPr>
      </p:pic>
    </p:spTree>
    <p:extLst>
      <p:ext uri="{BB962C8B-B14F-4D97-AF65-F5344CB8AC3E}">
        <p14:creationId xmlns:p14="http://schemas.microsoft.com/office/powerpoint/2010/main" val="3004353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944CD910-8E44-FA5B-DA55-A72B9933A992}"/>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DEE808E2-DBEE-07EC-D4CC-A0BBEB0AD02E}"/>
              </a:ext>
            </a:extLst>
          </p:cNvPr>
          <p:cNvGrpSpPr/>
          <p:nvPr/>
        </p:nvGrpSpPr>
        <p:grpSpPr>
          <a:xfrm>
            <a:off x="4165896" y="56419"/>
            <a:ext cx="5125589" cy="5125589"/>
            <a:chOff x="-63272" y="-8364"/>
            <a:chExt cx="812800" cy="812800"/>
          </a:xfrm>
        </p:grpSpPr>
        <p:sp>
          <p:nvSpPr>
            <p:cNvPr id="198" name="Google Shape;198;p6">
              <a:extLst>
                <a:ext uri="{FF2B5EF4-FFF2-40B4-BE49-F238E27FC236}">
                  <a16:creationId xmlns:a16="http://schemas.microsoft.com/office/drawing/2014/main" id="{F9343FDD-AE79-3895-42C9-7341335EF0E8}"/>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5BCB81F0-5BEB-65B7-A416-14E4A9D3480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CB138E3B-46C6-78CC-104D-B9577687AD20}"/>
              </a:ext>
            </a:extLst>
          </p:cNvPr>
          <p:cNvSpPr txBox="1"/>
          <p:nvPr/>
        </p:nvSpPr>
        <p:spPr>
          <a:xfrm>
            <a:off x="212454" y="2489045"/>
            <a:ext cx="8398500" cy="184665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This bar chart displays the count of traffic violations by each day of the week, with a reference line marking the weekly average of 346K. The data shows that Wednesdays, Thursdays, and Fridays consistently record the highest violation rates—well above average.</a:t>
            </a:r>
            <a:endParaRPr kumimoji="0" sz="240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8489E2F7-9898-C252-3612-80D96EBA4896}"/>
              </a:ext>
            </a:extLst>
          </p:cNvPr>
          <p:cNvSpPr txBox="1"/>
          <p:nvPr/>
        </p:nvSpPr>
        <p:spPr>
          <a:xfrm>
            <a:off x="160637" y="5125245"/>
            <a:ext cx="8863668" cy="132959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concentration of violations during midweek suggests patterns of increased traffic volume or reduced driver caution during workdays, which may contribute to a higher risk of infractions.</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0B60F415-A6FD-CC32-1660-8897FFFA6898}"/>
              </a:ext>
            </a:extLst>
          </p:cNvPr>
          <p:cNvSpPr txBox="1"/>
          <p:nvPr/>
        </p:nvSpPr>
        <p:spPr>
          <a:xfrm>
            <a:off x="163456" y="7337338"/>
            <a:ext cx="9128029"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err="1">
                <a:ln>
                  <a:noFill/>
                </a:ln>
                <a:solidFill>
                  <a:srgbClr val="FFFFFF"/>
                </a:solidFill>
                <a:effectLst/>
                <a:uLnTx/>
                <a:uFillTx/>
                <a:latin typeface="Archivo"/>
                <a:ea typeface="Archivo"/>
                <a:cs typeface="Archivo"/>
                <a:sym typeface="Archivo"/>
              </a:rPr>
              <a:t>FleetSafe</a:t>
            </a:r>
            <a:r>
              <a:rPr kumimoji="0" lang="en-US" sz="2400" b="0" i="0" u="none" strike="noStrike" kern="0" cap="none" spc="0" normalizeH="0" baseline="0" noProof="0" dirty="0">
                <a:ln>
                  <a:noFill/>
                </a:ln>
                <a:solidFill>
                  <a:srgbClr val="FFFFFF"/>
                </a:solidFill>
                <a:effectLst/>
                <a:uLnTx/>
                <a:uFillTx/>
                <a:latin typeface="Archivo"/>
                <a:ea typeface="Archivo"/>
                <a:cs typeface="Archivo"/>
                <a:sym typeface="Archivo"/>
              </a:rPr>
              <a:t> should align training sessions and safety awareness campaigns with these high-violation days to maximize impact. Additionally, reinforcing enforcement measures midweek—such as random checks or digital reminders—could help reduce risky behavior and improve compliance when violations are most frequent.</a:t>
            </a:r>
          </a:p>
        </p:txBody>
      </p:sp>
      <p:sp>
        <p:nvSpPr>
          <p:cNvPr id="203" name="Google Shape;203;p6">
            <a:extLst>
              <a:ext uri="{FF2B5EF4-FFF2-40B4-BE49-F238E27FC236}">
                <a16:creationId xmlns:a16="http://schemas.microsoft.com/office/drawing/2014/main" id="{D69133DF-89A2-6991-25C2-823C0BC4E9A7}"/>
              </a:ext>
            </a:extLst>
          </p:cNvPr>
          <p:cNvSpPr txBox="1"/>
          <p:nvPr/>
        </p:nvSpPr>
        <p:spPr>
          <a:xfrm>
            <a:off x="160637" y="4380263"/>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CA6927F1-A917-9728-3650-575286DDD8D9}"/>
              </a:ext>
            </a:extLst>
          </p:cNvPr>
          <p:cNvSpPr txBox="1"/>
          <p:nvPr/>
        </p:nvSpPr>
        <p:spPr>
          <a:xfrm>
            <a:off x="160637" y="6677615"/>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5" name="Google Shape;203;p6">
            <a:extLst>
              <a:ext uri="{FF2B5EF4-FFF2-40B4-BE49-F238E27FC236}">
                <a16:creationId xmlns:a16="http://schemas.microsoft.com/office/drawing/2014/main" id="{956A13E4-27AB-0A85-5B7F-885D84774144}"/>
              </a:ext>
            </a:extLst>
          </p:cNvPr>
          <p:cNvSpPr txBox="1"/>
          <p:nvPr/>
        </p:nvSpPr>
        <p:spPr>
          <a:xfrm>
            <a:off x="305739" y="1580369"/>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6" name="Google Shape;195;p6">
            <a:extLst>
              <a:ext uri="{FF2B5EF4-FFF2-40B4-BE49-F238E27FC236}">
                <a16:creationId xmlns:a16="http://schemas.microsoft.com/office/drawing/2014/main" id="{3CA54B8A-E307-CD9B-70CF-0C5033B56ABC}"/>
              </a:ext>
            </a:extLst>
          </p:cNvPr>
          <p:cNvSpPr/>
          <p:nvPr/>
        </p:nvSpPr>
        <p:spPr>
          <a:xfrm>
            <a:off x="9144000" y="7680858"/>
            <a:ext cx="9128030" cy="2623813"/>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827E9F93-2948-ED07-687E-4F730908F829}"/>
              </a:ext>
            </a:extLst>
          </p:cNvPr>
          <p:cNvGrpSpPr/>
          <p:nvPr/>
        </p:nvGrpSpPr>
        <p:grpSpPr>
          <a:xfrm>
            <a:off x="11117344" y="4564793"/>
            <a:ext cx="7007201" cy="5739878"/>
            <a:chOff x="-110871" y="-297335"/>
            <a:chExt cx="1295344" cy="1855894"/>
          </a:xfrm>
        </p:grpSpPr>
        <p:sp>
          <p:nvSpPr>
            <p:cNvPr id="9" name="Google Shape;198;p6">
              <a:extLst>
                <a:ext uri="{FF2B5EF4-FFF2-40B4-BE49-F238E27FC236}">
                  <a16:creationId xmlns:a16="http://schemas.microsoft.com/office/drawing/2014/main" id="{023A0B4A-5058-0B2A-AA0C-71A871660E2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B7E6F47A-DF40-EC23-0862-191CDD47D127}"/>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0C8BAA77-8E78-9F7B-8A9B-5930BCF8B17C}"/>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MCCD Traffic violation project</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9058E405-A888-85D7-64B5-FADCA1ED2535}"/>
              </a:ext>
            </a:extLst>
          </p:cNvPr>
          <p:cNvPicPr>
            <a:picLocks noChangeAspect="1"/>
          </p:cNvPicPr>
          <p:nvPr/>
        </p:nvPicPr>
        <p:blipFill>
          <a:blip r:embed="rId3"/>
          <a:srcRect l="8439" t="3540" r="17061" b="3594"/>
          <a:stretch/>
        </p:blipFill>
        <p:spPr>
          <a:xfrm>
            <a:off x="9144000" y="25559"/>
            <a:ext cx="9313481" cy="7646307"/>
          </a:xfrm>
          <a:prstGeom prst="rect">
            <a:avLst/>
          </a:prstGeom>
        </p:spPr>
      </p:pic>
    </p:spTree>
    <p:extLst>
      <p:ext uri="{BB962C8B-B14F-4D97-AF65-F5344CB8AC3E}">
        <p14:creationId xmlns:p14="http://schemas.microsoft.com/office/powerpoint/2010/main" val="29403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sp>
        <p:nvSpPr>
          <p:cNvPr id="213" name="Google Shape;213;p7"/>
          <p:cNvSpPr txBox="1"/>
          <p:nvPr/>
        </p:nvSpPr>
        <p:spPr>
          <a:xfrm>
            <a:off x="3391889" y="0"/>
            <a:ext cx="14529000" cy="3386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KEY METRICS/</a:t>
            </a:r>
            <a:endParaRPr lang="en-US" b="1" dirty="0">
              <a:latin typeface="Archivo"/>
              <a:ea typeface="Archivo"/>
              <a:cs typeface="Archivo"/>
              <a:sym typeface="Archivo"/>
            </a:endParaRPr>
          </a:p>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STATISTICS </a:t>
            </a:r>
            <a:endParaRPr lang="en-US" b="1" dirty="0">
              <a:latin typeface="Archivo"/>
              <a:ea typeface="Archivo"/>
              <a:cs typeface="Archivo"/>
              <a:sym typeface="Archivo"/>
            </a:endParaRPr>
          </a:p>
        </p:txBody>
      </p:sp>
      <p:grpSp>
        <p:nvGrpSpPr>
          <p:cNvPr id="215" name="Google Shape;215;p7"/>
          <p:cNvGrpSpPr/>
          <p:nvPr/>
        </p:nvGrpSpPr>
        <p:grpSpPr>
          <a:xfrm>
            <a:off x="6597877" y="4203775"/>
            <a:ext cx="11590818" cy="5928444"/>
            <a:chOff x="0" y="-41771"/>
            <a:chExt cx="2009972" cy="770692"/>
          </a:xfrm>
        </p:grpSpPr>
        <p:sp>
          <p:nvSpPr>
            <p:cNvPr id="216" name="Google Shape;216;p7"/>
            <p:cNvSpPr/>
            <p:nvPr/>
          </p:nvSpPr>
          <p:spPr>
            <a:xfrm>
              <a:off x="0" y="0"/>
              <a:ext cx="2009972" cy="728921"/>
            </a:xfrm>
            <a:custGeom>
              <a:avLst/>
              <a:gdLst/>
              <a:ahLst/>
              <a:cxnLst/>
              <a:rect l="l" t="t" r="r" b="b"/>
              <a:pathLst>
                <a:path w="2009972" h="728921" extrusionOk="0">
                  <a:moveTo>
                    <a:pt x="0" y="0"/>
                  </a:moveTo>
                  <a:lnTo>
                    <a:pt x="2009972" y="0"/>
                  </a:lnTo>
                  <a:lnTo>
                    <a:pt x="2009972" y="728921"/>
                  </a:lnTo>
                  <a:lnTo>
                    <a:pt x="0" y="728921"/>
                  </a:lnTo>
                  <a:close/>
                </a:path>
              </a:pathLst>
            </a:custGeom>
            <a:solidFill>
              <a:srgbClr val="FF753A"/>
            </a:solidFill>
            <a:ln>
              <a:noFill/>
            </a:ln>
          </p:spPr>
          <p:txBody>
            <a:bodyPr/>
            <a:lstStyle/>
            <a:p>
              <a:endParaRPr lang="en-US"/>
            </a:p>
          </p:txBody>
        </p:sp>
        <p:sp>
          <p:nvSpPr>
            <p:cNvPr id="217" name="Google Shape;217;p7"/>
            <p:cNvSpPr txBox="1"/>
            <p:nvPr/>
          </p:nvSpPr>
          <p:spPr>
            <a:xfrm>
              <a:off x="0" y="-41771"/>
              <a:ext cx="2009972" cy="76702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18" name="Google Shape;218;p7"/>
          <p:cNvSpPr/>
          <p:nvPr/>
        </p:nvSpPr>
        <p:spPr>
          <a:xfrm>
            <a:off x="4942167" y="420298"/>
            <a:ext cx="1655710" cy="1515176"/>
          </a:xfrm>
          <a:custGeom>
            <a:avLst/>
            <a:gdLst/>
            <a:ahLst/>
            <a:cxnLst/>
            <a:rect l="l" t="t" r="r" b="b"/>
            <a:pathLst>
              <a:path w="1523486" h="1515176" extrusionOk="0">
                <a:moveTo>
                  <a:pt x="0" y="0"/>
                </a:moveTo>
                <a:lnTo>
                  <a:pt x="1523486" y="0"/>
                </a:lnTo>
                <a:lnTo>
                  <a:pt x="1523486" y="1515176"/>
                </a:lnTo>
                <a:lnTo>
                  <a:pt x="0" y="1515176"/>
                </a:lnTo>
                <a:lnTo>
                  <a:pt x="0" y="0"/>
                </a:lnTo>
                <a:close/>
              </a:path>
            </a:pathLst>
          </a:custGeom>
          <a:blipFill rotWithShape="1">
            <a:blip r:embed="rId3">
              <a:alphaModFix/>
            </a:blip>
            <a:stretch>
              <a:fillRect/>
            </a:stretch>
          </a:blipFill>
          <a:ln>
            <a:noFill/>
          </a:ln>
        </p:spPr>
        <p:txBody>
          <a:bodyPr/>
          <a:lstStyle/>
          <a:p>
            <a:endParaRPr lang="en-US" dirty="0"/>
          </a:p>
        </p:txBody>
      </p:sp>
      <p:sp>
        <p:nvSpPr>
          <p:cNvPr id="220" name="Google Shape;220;p7"/>
          <p:cNvSpPr txBox="1"/>
          <p:nvPr/>
        </p:nvSpPr>
        <p:spPr>
          <a:xfrm>
            <a:off x="12330112" y="5143500"/>
            <a:ext cx="5472112" cy="1266885"/>
          </a:xfrm>
          <a:prstGeom prst="rect">
            <a:avLst/>
          </a:prstGeom>
          <a:noFill/>
          <a:ln>
            <a:noFill/>
          </a:ln>
        </p:spPr>
        <p:txBody>
          <a:bodyPr spcFirstLastPara="1" wrap="square" lIns="0" tIns="0" rIns="0" bIns="0" anchor="t" anchorCtr="0">
            <a:spAutoFit/>
          </a:bodyPr>
          <a:lstStyle/>
          <a:p>
            <a:pPr marL="0" marR="0" lvl="0" indent="0" algn="l" rtl="0">
              <a:lnSpc>
                <a:spcPct val="97980"/>
              </a:lnSpc>
              <a:spcBef>
                <a:spcPts val="0"/>
              </a:spcBef>
              <a:spcAft>
                <a:spcPts val="0"/>
              </a:spcAft>
              <a:buNone/>
            </a:pPr>
            <a:r>
              <a:rPr lang="en-US" sz="2800" b="1" i="0" u="none" strike="noStrike" cap="none" dirty="0">
                <a:solidFill>
                  <a:schemeClr val="lt1"/>
                </a:solidFill>
                <a:latin typeface="Archivo"/>
                <a:ea typeface="Archivo"/>
                <a:cs typeface="Archivo"/>
                <a:sym typeface="Archivo"/>
              </a:rPr>
              <a:t> 👥 Most Affected Age Group:</a:t>
            </a:r>
          </a:p>
          <a:p>
            <a:pPr marL="0" marR="0" lvl="0" indent="0" algn="l" rtl="0">
              <a:lnSpc>
                <a:spcPct val="97980"/>
              </a:lnSpc>
              <a:spcBef>
                <a:spcPts val="0"/>
              </a:spcBef>
              <a:spcAft>
                <a:spcPts val="0"/>
              </a:spcAft>
              <a:buNone/>
            </a:pPr>
            <a:r>
              <a:rPr lang="en-US" sz="2800" b="1" i="0" u="none" strike="noStrike" cap="none" dirty="0">
                <a:solidFill>
                  <a:schemeClr val="lt1"/>
                </a:solidFill>
                <a:latin typeface="Archivo"/>
                <a:ea typeface="Archivo"/>
                <a:cs typeface="Archivo"/>
                <a:sym typeface="Archivo"/>
              </a:rPr>
              <a:t>26–35 years – responsible for over 33% of key violations</a:t>
            </a:r>
            <a:endParaRPr sz="2800" dirty="0">
              <a:solidFill>
                <a:schemeClr val="lt1"/>
              </a:solidFill>
              <a:latin typeface="Archivo"/>
              <a:ea typeface="Archivo"/>
              <a:cs typeface="Archivo"/>
              <a:sym typeface="Archivo"/>
            </a:endParaRPr>
          </a:p>
        </p:txBody>
      </p:sp>
      <p:sp>
        <p:nvSpPr>
          <p:cNvPr id="221" name="Google Shape;221;p7"/>
          <p:cNvSpPr txBox="1"/>
          <p:nvPr/>
        </p:nvSpPr>
        <p:spPr>
          <a:xfrm>
            <a:off x="6800850" y="5056902"/>
            <a:ext cx="4714875"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Top Violation Type:</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Speeding in Zone – accounts for 29.6% of total violations</a:t>
            </a:r>
            <a:endParaRPr sz="2800" b="1" dirty="0">
              <a:solidFill>
                <a:schemeClr val="lt1"/>
              </a:solidFill>
              <a:latin typeface="Archivo"/>
              <a:ea typeface="Archivo"/>
              <a:cs typeface="Archivo"/>
              <a:sym typeface="Archivo"/>
            </a:endParaRPr>
          </a:p>
        </p:txBody>
      </p:sp>
      <p:pic>
        <p:nvPicPr>
          <p:cNvPr id="4" name="Picture 3">
            <a:extLst>
              <a:ext uri="{FF2B5EF4-FFF2-40B4-BE49-F238E27FC236}">
                <a16:creationId xmlns:a16="http://schemas.microsoft.com/office/drawing/2014/main" id="{89427615-FB35-AAD4-E1DB-9F93D503CBE4}"/>
              </a:ext>
            </a:extLst>
          </p:cNvPr>
          <p:cNvPicPr>
            <a:picLocks noChangeAspect="1"/>
          </p:cNvPicPr>
          <p:nvPr/>
        </p:nvPicPr>
        <p:blipFill>
          <a:blip r:embed="rId4"/>
          <a:srcRect l="1716" t="10054" r="2433" b="50000"/>
          <a:stretch/>
        </p:blipFill>
        <p:spPr>
          <a:xfrm>
            <a:off x="99305" y="3285632"/>
            <a:ext cx="18089390" cy="1202516"/>
          </a:xfrm>
          <a:prstGeom prst="rect">
            <a:avLst/>
          </a:prstGeom>
        </p:spPr>
      </p:pic>
      <p:sp>
        <p:nvSpPr>
          <p:cNvPr id="11" name="Google Shape;221;p7">
            <a:extLst>
              <a:ext uri="{FF2B5EF4-FFF2-40B4-BE49-F238E27FC236}">
                <a16:creationId xmlns:a16="http://schemas.microsoft.com/office/drawing/2014/main" id="{4184666C-6941-C237-EFF7-80817C53DA2A}"/>
              </a:ext>
            </a:extLst>
          </p:cNvPr>
          <p:cNvSpPr txBox="1"/>
          <p:nvPr/>
        </p:nvSpPr>
        <p:spPr>
          <a:xfrm>
            <a:off x="6800850" y="7718238"/>
            <a:ext cx="5529262"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Peak Violation Days:</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Wednesday &amp; Thursday – exceed weekly average by over 10%</a:t>
            </a:r>
          </a:p>
        </p:txBody>
      </p:sp>
      <p:sp>
        <p:nvSpPr>
          <p:cNvPr id="13" name="Google Shape;221;p7">
            <a:extLst>
              <a:ext uri="{FF2B5EF4-FFF2-40B4-BE49-F238E27FC236}">
                <a16:creationId xmlns:a16="http://schemas.microsoft.com/office/drawing/2014/main" id="{49EE2C03-1542-2AFA-093D-4A595DFE9A8D}"/>
              </a:ext>
            </a:extLst>
          </p:cNvPr>
          <p:cNvSpPr txBox="1"/>
          <p:nvPr/>
        </p:nvSpPr>
        <p:spPr>
          <a:xfrm>
            <a:off x="12829467" y="7649182"/>
            <a:ext cx="5162151" cy="1689180"/>
          </a:xfrm>
          <a:prstGeom prst="rect">
            <a:avLst/>
          </a:prstGeom>
          <a:noFill/>
          <a:ln>
            <a:noFill/>
          </a:ln>
        </p:spPr>
        <p:txBody>
          <a:bodyPr spcFirstLastPara="1" wrap="square" lIns="0" tIns="0" rIns="0" bIns="0" anchor="t" anchorCtr="0">
            <a:spAutoFit/>
          </a:bodyPr>
          <a:lstStyle/>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 Weather Impact Insight:</a:t>
            </a:r>
          </a:p>
          <a:p>
            <a:pPr marL="0" marR="0" lvl="0" indent="0" algn="l" rtl="0">
              <a:lnSpc>
                <a:spcPct val="97988"/>
              </a:lnSpc>
              <a:spcBef>
                <a:spcPts val="0"/>
              </a:spcBef>
              <a:spcAft>
                <a:spcPts val="0"/>
              </a:spcAft>
              <a:buNone/>
            </a:pPr>
            <a:r>
              <a:rPr lang="en-US" sz="2800" b="1" dirty="0">
                <a:solidFill>
                  <a:schemeClr val="lt1"/>
                </a:solidFill>
                <a:latin typeface="Archivo"/>
                <a:ea typeface="Archivo"/>
                <a:cs typeface="Archivo"/>
                <a:sym typeface="Archivo"/>
              </a:rPr>
              <a:t>Clear weather accounts for over 700,000 violations – highest by condition</a:t>
            </a:r>
          </a:p>
        </p:txBody>
      </p:sp>
      <p:sp>
        <p:nvSpPr>
          <p:cNvPr id="16" name="Flowchart: Delay 15">
            <a:extLst>
              <a:ext uri="{FF2B5EF4-FFF2-40B4-BE49-F238E27FC236}">
                <a16:creationId xmlns:a16="http://schemas.microsoft.com/office/drawing/2014/main" id="{98D1C7C3-9DD6-3A9B-1D40-8CE1CCB2815A}"/>
              </a:ext>
            </a:extLst>
          </p:cNvPr>
          <p:cNvSpPr/>
          <p:nvPr/>
        </p:nvSpPr>
        <p:spPr>
          <a:xfrm>
            <a:off x="0" y="4525092"/>
            <a:ext cx="6597877" cy="576190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43BC37-12AF-5295-880F-884AAD4E4A0E}"/>
              </a:ext>
            </a:extLst>
          </p:cNvPr>
          <p:cNvSpPr txBox="1"/>
          <p:nvPr/>
        </p:nvSpPr>
        <p:spPr>
          <a:xfrm rot="10800000" flipV="1">
            <a:off x="137984" y="4995347"/>
            <a:ext cx="5546188" cy="1200329"/>
          </a:xfrm>
          <a:prstGeom prst="rect">
            <a:avLst/>
          </a:prstGeom>
          <a:noFill/>
        </p:spPr>
        <p:txBody>
          <a:bodyPr wrap="square" rtlCol="0">
            <a:spAutoFit/>
          </a:bodyPr>
          <a:lstStyle/>
          <a:p>
            <a:r>
              <a:rPr lang="en-US" sz="3200" dirty="0">
                <a:solidFill>
                  <a:schemeClr val="bg1"/>
                </a:solidFill>
                <a:latin typeface="Archivo" panose="020B0604020202020204" charset="0"/>
                <a:cs typeface="Archivo" panose="020B0604020202020204" charset="0"/>
              </a:rPr>
              <a:t>📈 </a:t>
            </a:r>
            <a:r>
              <a:rPr lang="en-US" sz="3600" b="1" dirty="0">
                <a:solidFill>
                  <a:schemeClr val="bg1"/>
                </a:solidFill>
                <a:latin typeface="Archivo" panose="020B0604020202020204" charset="0"/>
                <a:cs typeface="Archivo" panose="020B0604020202020204" charset="0"/>
              </a:rPr>
              <a:t>Projected Impact with Intervention</a:t>
            </a:r>
            <a:endParaRPr lang="en-US" sz="3600" dirty="0">
              <a:solidFill>
                <a:schemeClr val="bg1"/>
              </a:solidFill>
              <a:latin typeface="Archivo" panose="020B0604020202020204" charset="0"/>
              <a:cs typeface="Archivo" panose="020B0604020202020204" charset="0"/>
            </a:endParaRPr>
          </a:p>
        </p:txBody>
      </p:sp>
      <p:sp>
        <p:nvSpPr>
          <p:cNvPr id="20" name="TextBox 19">
            <a:extLst>
              <a:ext uri="{FF2B5EF4-FFF2-40B4-BE49-F238E27FC236}">
                <a16:creationId xmlns:a16="http://schemas.microsoft.com/office/drawing/2014/main" id="{D36371F5-6AD3-EC6C-8EF3-32BFC1700FA5}"/>
              </a:ext>
            </a:extLst>
          </p:cNvPr>
          <p:cNvSpPr txBox="1"/>
          <p:nvPr/>
        </p:nvSpPr>
        <p:spPr>
          <a:xfrm>
            <a:off x="127880" y="6418555"/>
            <a:ext cx="4438907" cy="1200329"/>
          </a:xfrm>
          <a:prstGeom prst="rect">
            <a:avLst/>
          </a:prstGeom>
          <a:noFill/>
        </p:spPr>
        <p:txBody>
          <a:bodyPr wrap="square" rtlCol="0">
            <a:spAutoFit/>
          </a:bodyPr>
          <a:lstStyle/>
          <a:p>
            <a:r>
              <a:rPr lang="en-US" sz="2400" b="1" dirty="0">
                <a:solidFill>
                  <a:schemeClr val="bg1"/>
                </a:solidFill>
                <a:latin typeface="Archivo" panose="020B0604020202020204" charset="0"/>
                <a:cs typeface="Archivo" panose="020B0604020202020204" charset="0"/>
              </a:rPr>
              <a:t>Violation Reduction Target:</a:t>
            </a:r>
            <a:br>
              <a:rPr lang="en-US" sz="2400" dirty="0">
                <a:solidFill>
                  <a:schemeClr val="bg1"/>
                </a:solidFill>
                <a:latin typeface="Archivo" panose="020B0604020202020204" charset="0"/>
                <a:cs typeface="Archivo" panose="020B0604020202020204" charset="0"/>
              </a:rPr>
            </a:br>
            <a:r>
              <a:rPr lang="en-US" sz="2400" dirty="0">
                <a:solidFill>
                  <a:schemeClr val="bg1"/>
                </a:solidFill>
                <a:latin typeface="Archivo" panose="020B0604020202020204" charset="0"/>
                <a:cs typeface="Archivo" panose="020B0604020202020204" charset="0"/>
              </a:rPr>
              <a:t>🚦 20% cut in total violations by next year</a:t>
            </a:r>
          </a:p>
        </p:txBody>
      </p:sp>
      <p:sp>
        <p:nvSpPr>
          <p:cNvPr id="22" name="TextBox 21">
            <a:extLst>
              <a:ext uri="{FF2B5EF4-FFF2-40B4-BE49-F238E27FC236}">
                <a16:creationId xmlns:a16="http://schemas.microsoft.com/office/drawing/2014/main" id="{5126EAE3-FCE7-EAF4-B59E-B17F1AD6AE9F}"/>
              </a:ext>
            </a:extLst>
          </p:cNvPr>
          <p:cNvSpPr txBox="1"/>
          <p:nvPr/>
        </p:nvSpPr>
        <p:spPr>
          <a:xfrm>
            <a:off x="99305" y="8046101"/>
            <a:ext cx="5359227" cy="1785104"/>
          </a:xfrm>
          <a:prstGeom prst="rect">
            <a:avLst/>
          </a:prstGeom>
          <a:noFill/>
        </p:spPr>
        <p:txBody>
          <a:bodyPr wrap="square" rtlCol="0">
            <a:spAutoFit/>
          </a:bodyPr>
          <a:lstStyle/>
          <a:p>
            <a:r>
              <a:rPr lang="en-US" sz="2400" b="1" dirty="0">
                <a:solidFill>
                  <a:schemeClr val="bg1"/>
                </a:solidFill>
                <a:latin typeface="Archivo" panose="020B0604020202020204" charset="0"/>
                <a:cs typeface="Archivo" panose="020B0604020202020204" charset="0"/>
              </a:rPr>
              <a:t>Estimated Cost Savings:</a:t>
            </a:r>
            <a:br>
              <a:rPr lang="en-US" sz="2400" dirty="0">
                <a:solidFill>
                  <a:schemeClr val="bg1"/>
                </a:solidFill>
                <a:latin typeface="Archivo" panose="020B0604020202020204" charset="0"/>
                <a:cs typeface="Archivo" panose="020B0604020202020204" charset="0"/>
              </a:rPr>
            </a:br>
            <a:r>
              <a:rPr lang="en-US" sz="2400" dirty="0">
                <a:solidFill>
                  <a:schemeClr val="bg1"/>
                </a:solidFill>
                <a:latin typeface="Archivo" panose="020B0604020202020204" charset="0"/>
                <a:cs typeface="Archivo" panose="020B0604020202020204" charset="0"/>
              </a:rPr>
              <a:t>💰 Up to </a:t>
            </a:r>
            <a:r>
              <a:rPr lang="en-US" sz="2400" b="1" dirty="0">
                <a:solidFill>
                  <a:schemeClr val="bg1"/>
                </a:solidFill>
                <a:latin typeface="Archivo" panose="020B0604020202020204" charset="0"/>
                <a:cs typeface="Archivo" panose="020B0604020202020204" charset="0"/>
              </a:rPr>
              <a:t>$1.5 million</a:t>
            </a:r>
            <a:r>
              <a:rPr lang="en-US" sz="2400" dirty="0">
                <a:solidFill>
                  <a:schemeClr val="bg1"/>
                </a:solidFill>
                <a:latin typeface="Archivo" panose="020B0604020202020204" charset="0"/>
                <a:cs typeface="Archivo" panose="020B0604020202020204" charset="0"/>
              </a:rPr>
              <a:t> in reduced insurance and legal risk for </a:t>
            </a:r>
            <a:r>
              <a:rPr lang="en-US" sz="2400" dirty="0" err="1">
                <a:solidFill>
                  <a:schemeClr val="bg1"/>
                </a:solidFill>
                <a:latin typeface="Archivo" panose="020B0604020202020204" charset="0"/>
                <a:cs typeface="Archivo" panose="020B0604020202020204" charset="0"/>
              </a:rPr>
              <a:t>FleetSafe</a:t>
            </a:r>
            <a:r>
              <a:rPr lang="en-US" sz="2400" dirty="0">
                <a:solidFill>
                  <a:schemeClr val="bg1"/>
                </a:solidFill>
                <a:latin typeface="Archivo" panose="020B0604020202020204" charset="0"/>
                <a:cs typeface="Archivo" panose="020B0604020202020204" charset="0"/>
              </a:rPr>
              <a:t> Inc.</a:t>
            </a:r>
          </a:p>
          <a:p>
            <a:endParaRPr lang="en-US" dirty="0"/>
          </a:p>
        </p:txBody>
      </p:sp>
      <p:sp>
        <p:nvSpPr>
          <p:cNvPr id="2" name="Title 1">
            <a:extLst>
              <a:ext uri="{FF2B5EF4-FFF2-40B4-BE49-F238E27FC236}">
                <a16:creationId xmlns:a16="http://schemas.microsoft.com/office/drawing/2014/main" id="{00D19442-1F8C-E724-4CF8-847B6E73CEAD}"/>
              </a:ext>
            </a:extLst>
          </p:cNvPr>
          <p:cNvSpPr>
            <a:spLocks noGrp="1"/>
          </p:cNvSpPr>
          <p:nvPr>
            <p:ph type="title"/>
          </p:nvPr>
        </p:nvSpPr>
        <p:spPr>
          <a:xfrm>
            <a:off x="-1428750" y="2575465"/>
            <a:ext cx="8229600" cy="1143000"/>
          </a:xfrm>
        </p:spPr>
        <p:txBody>
          <a:bodyPr>
            <a:noAutofit/>
          </a:bodyPr>
          <a:lstStyle/>
          <a:p>
            <a:r>
              <a:rPr lang="en-US" sz="3600" b="1" dirty="0">
                <a:solidFill>
                  <a:schemeClr val="bg1"/>
                </a:solidFill>
              </a:rPr>
              <a:t>Summary of 2023 Findings</a:t>
            </a:r>
            <a:br>
              <a:rPr lang="en-US" sz="3600" b="1" dirty="0">
                <a:solidFill>
                  <a:schemeClr val="bg1"/>
                </a:solidFill>
              </a:rPr>
            </a:br>
            <a:endParaRPr lang="en-US" sz="36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1"/>
        <p:cNvGrpSpPr/>
        <p:nvPr/>
      </p:nvGrpSpPr>
      <p:grpSpPr>
        <a:xfrm>
          <a:off x="0" y="0"/>
          <a:ext cx="0" cy="0"/>
          <a:chOff x="0" y="0"/>
          <a:chExt cx="0" cy="0"/>
        </a:xfrm>
      </p:grpSpPr>
      <p:pic>
        <p:nvPicPr>
          <p:cNvPr id="242" name="Google Shape;242;p9"/>
          <p:cNvPicPr preferRelativeResize="0"/>
          <p:nvPr/>
        </p:nvPicPr>
        <p:blipFill>
          <a:blip r:embed="rId3">
            <a:alphaModFix/>
          </a:blip>
          <a:stretch>
            <a:fillRect/>
          </a:stretch>
        </p:blipFill>
        <p:spPr>
          <a:xfrm>
            <a:off x="0" y="7600526"/>
            <a:ext cx="9866671" cy="2741429"/>
          </a:xfrm>
          <a:prstGeom prst="rect">
            <a:avLst/>
          </a:prstGeom>
          <a:noFill/>
          <a:ln>
            <a:noFill/>
          </a:ln>
        </p:spPr>
      </p:pic>
      <p:sp>
        <p:nvSpPr>
          <p:cNvPr id="243" name="Google Shape;243;p9"/>
          <p:cNvSpPr/>
          <p:nvPr/>
        </p:nvSpPr>
        <p:spPr>
          <a:xfrm>
            <a:off x="10061044" y="3732603"/>
            <a:ext cx="569014" cy="569014"/>
          </a:xfrm>
          <a:custGeom>
            <a:avLst/>
            <a:gdLst/>
            <a:ahLst/>
            <a:cxnLst/>
            <a:rect l="l" t="t" r="r" b="b"/>
            <a:pathLst>
              <a:path w="569014" h="569014" extrusionOk="0">
                <a:moveTo>
                  <a:pt x="0" y="0"/>
                </a:moveTo>
                <a:lnTo>
                  <a:pt x="569014" y="0"/>
                </a:lnTo>
                <a:lnTo>
                  <a:pt x="569014" y="569014"/>
                </a:lnTo>
                <a:lnTo>
                  <a:pt x="0" y="569014"/>
                </a:lnTo>
                <a:lnTo>
                  <a:pt x="0" y="0"/>
                </a:lnTo>
                <a:close/>
              </a:path>
            </a:pathLst>
          </a:custGeom>
          <a:blipFill rotWithShape="1">
            <a:blip r:embed="rId4">
              <a:alphaModFix/>
            </a:blip>
            <a:stretch>
              <a:fillRect/>
            </a:stretch>
          </a:blipFill>
          <a:ln>
            <a:noFill/>
          </a:ln>
        </p:spPr>
        <p:txBody>
          <a:bodyPr/>
          <a:lstStyle/>
          <a:p>
            <a:endParaRPr lang="en-US"/>
          </a:p>
        </p:txBody>
      </p:sp>
      <p:sp>
        <p:nvSpPr>
          <p:cNvPr id="244" name="Google Shape;244;p9"/>
          <p:cNvSpPr/>
          <p:nvPr/>
        </p:nvSpPr>
        <p:spPr>
          <a:xfrm>
            <a:off x="10061044" y="2426487"/>
            <a:ext cx="569014" cy="569014"/>
          </a:xfrm>
          <a:custGeom>
            <a:avLst/>
            <a:gdLst/>
            <a:ahLst/>
            <a:cxnLst/>
            <a:rect l="l" t="t" r="r" b="b"/>
            <a:pathLst>
              <a:path w="569014" h="569014" extrusionOk="0">
                <a:moveTo>
                  <a:pt x="0" y="0"/>
                </a:moveTo>
                <a:lnTo>
                  <a:pt x="569014" y="0"/>
                </a:lnTo>
                <a:lnTo>
                  <a:pt x="569014" y="569015"/>
                </a:lnTo>
                <a:lnTo>
                  <a:pt x="0" y="569015"/>
                </a:lnTo>
                <a:lnTo>
                  <a:pt x="0" y="0"/>
                </a:lnTo>
                <a:close/>
              </a:path>
            </a:pathLst>
          </a:custGeom>
          <a:blipFill rotWithShape="1">
            <a:blip r:embed="rId5">
              <a:alphaModFix/>
            </a:blip>
            <a:stretch>
              <a:fillRect/>
            </a:stretch>
          </a:blipFill>
          <a:ln>
            <a:noFill/>
          </a:ln>
        </p:spPr>
        <p:txBody>
          <a:bodyPr/>
          <a:lstStyle/>
          <a:p>
            <a:endParaRPr lang="en-US"/>
          </a:p>
        </p:txBody>
      </p:sp>
      <p:grpSp>
        <p:nvGrpSpPr>
          <p:cNvPr id="245" name="Google Shape;245;p9"/>
          <p:cNvGrpSpPr/>
          <p:nvPr/>
        </p:nvGrpSpPr>
        <p:grpSpPr>
          <a:xfrm>
            <a:off x="615259" y="533977"/>
            <a:ext cx="4609523" cy="4609523"/>
            <a:chOff x="0" y="0"/>
            <a:chExt cx="812800" cy="812800"/>
          </a:xfrm>
        </p:grpSpPr>
        <p:sp>
          <p:nvSpPr>
            <p:cNvPr id="246" name="Google Shape;24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9"/>
          <p:cNvSpPr txBox="1"/>
          <p:nvPr/>
        </p:nvSpPr>
        <p:spPr>
          <a:xfrm>
            <a:off x="2273907" y="2321660"/>
            <a:ext cx="5901900" cy="338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00" b="1" i="0" u="none" strike="noStrike" cap="none">
                <a:solidFill>
                  <a:srgbClr val="FFFFFF"/>
                </a:solidFill>
                <a:latin typeface="Archivo"/>
                <a:ea typeface="Archivo"/>
                <a:cs typeface="Archivo"/>
                <a:sym typeface="Archivo"/>
              </a:rPr>
              <a:t>THANK YOU</a:t>
            </a:r>
            <a:endParaRPr b="1">
              <a:latin typeface="Archivo"/>
              <a:ea typeface="Archivo"/>
              <a:cs typeface="Archivo"/>
              <a:sym typeface="Archivo"/>
            </a:endParaRPr>
          </a:p>
        </p:txBody>
      </p:sp>
      <p:sp>
        <p:nvSpPr>
          <p:cNvPr id="249" name="Google Shape;249;p9"/>
          <p:cNvSpPr/>
          <p:nvPr/>
        </p:nvSpPr>
        <p:spPr>
          <a:xfrm>
            <a:off x="10061044" y="4957526"/>
            <a:ext cx="569014" cy="569014"/>
          </a:xfrm>
          <a:custGeom>
            <a:avLst/>
            <a:gdLst/>
            <a:ahLst/>
            <a:cxnLst/>
            <a:rect l="l" t="t" r="r" b="b"/>
            <a:pathLst>
              <a:path w="569014" h="569014" extrusionOk="0">
                <a:moveTo>
                  <a:pt x="0" y="0"/>
                </a:moveTo>
                <a:lnTo>
                  <a:pt x="569014" y="0"/>
                </a:lnTo>
                <a:lnTo>
                  <a:pt x="569014" y="569015"/>
                </a:lnTo>
                <a:lnTo>
                  <a:pt x="0" y="569015"/>
                </a:lnTo>
                <a:lnTo>
                  <a:pt x="0" y="0"/>
                </a:lnTo>
                <a:close/>
              </a:path>
            </a:pathLst>
          </a:custGeom>
          <a:blipFill rotWithShape="1">
            <a:blip r:embed="rId6">
              <a:alphaModFix/>
            </a:blip>
            <a:stretch>
              <a:fillRect/>
            </a:stretch>
          </a:blipFill>
          <a:ln>
            <a:noFill/>
          </a:ln>
        </p:spPr>
        <p:txBody>
          <a:bodyPr/>
          <a:lstStyle/>
          <a:p>
            <a:endParaRPr lang="en-US"/>
          </a:p>
        </p:txBody>
      </p:sp>
      <p:sp>
        <p:nvSpPr>
          <p:cNvPr id="250" name="Google Shape;250;p9"/>
          <p:cNvSpPr txBox="1"/>
          <p:nvPr/>
        </p:nvSpPr>
        <p:spPr>
          <a:xfrm>
            <a:off x="10864893" y="5033278"/>
            <a:ext cx="5149200" cy="504112"/>
          </a:xfrm>
          <a:prstGeom prst="rect">
            <a:avLst/>
          </a:prstGeom>
          <a:noFill/>
          <a:ln>
            <a:noFill/>
          </a:ln>
        </p:spPr>
        <p:txBody>
          <a:bodyPr spcFirstLastPara="1" wrap="square" lIns="0" tIns="0" rIns="0" bIns="0" anchor="t" anchorCtr="0">
            <a:spAutoFit/>
          </a:bodyPr>
          <a:lstStyle/>
          <a:p>
            <a:pPr marL="0" marR="0" lvl="0" indent="0" algn="l" rtl="0">
              <a:lnSpc>
                <a:spcPct val="117006"/>
              </a:lnSpc>
              <a:spcBef>
                <a:spcPts val="0"/>
              </a:spcBef>
              <a:spcAft>
                <a:spcPts val="0"/>
              </a:spcAft>
              <a:buNone/>
            </a:pPr>
            <a:r>
              <a:rPr lang="en-US" sz="2800" dirty="0">
                <a:solidFill>
                  <a:schemeClr val="bg1"/>
                </a:solidFill>
                <a:latin typeface="Archivo" panose="020B0604020202020204" charset="0"/>
                <a:cs typeface="Archivo" panose="020B0604020202020204" charset="0"/>
              </a:rPr>
              <a:t>mccd@dataconsultgroup.com</a:t>
            </a:r>
            <a:endParaRPr sz="2800" dirty="0">
              <a:solidFill>
                <a:schemeClr val="bg1"/>
              </a:solidFill>
              <a:latin typeface="Archivo" panose="020B0604020202020204" charset="0"/>
              <a:ea typeface="Archivo"/>
              <a:cs typeface="Archivo" panose="020B0604020202020204" charset="0"/>
              <a:sym typeface="Archivo"/>
            </a:endParaRPr>
          </a:p>
        </p:txBody>
      </p:sp>
      <p:sp>
        <p:nvSpPr>
          <p:cNvPr id="251" name="Google Shape;251;p9"/>
          <p:cNvSpPr txBox="1"/>
          <p:nvPr/>
        </p:nvSpPr>
        <p:spPr>
          <a:xfrm>
            <a:off x="10784973" y="3810722"/>
            <a:ext cx="2610600" cy="506677"/>
          </a:xfrm>
          <a:prstGeom prst="rect">
            <a:avLst/>
          </a:prstGeom>
          <a:noFill/>
          <a:ln>
            <a:noFill/>
          </a:ln>
        </p:spPr>
        <p:txBody>
          <a:bodyPr spcFirstLastPara="1" wrap="square" lIns="0" tIns="0" rIns="0" bIns="0" anchor="t" anchorCtr="0">
            <a:spAutoFit/>
          </a:bodyPr>
          <a:lstStyle/>
          <a:p>
            <a:pPr marL="0" marR="0" lvl="0" indent="0" algn="l" rtl="0">
              <a:lnSpc>
                <a:spcPct val="116986"/>
              </a:lnSpc>
              <a:spcBef>
                <a:spcPts val="0"/>
              </a:spcBef>
              <a:spcAft>
                <a:spcPts val="0"/>
              </a:spcAft>
              <a:buNone/>
            </a:pPr>
            <a:r>
              <a:rPr lang="en-US" sz="2814" i="0" u="none" strike="noStrike" cap="none" dirty="0">
                <a:solidFill>
                  <a:srgbClr val="FFFFFF"/>
                </a:solidFill>
                <a:latin typeface="Archivo"/>
                <a:ea typeface="Archivo"/>
                <a:cs typeface="Archivo"/>
                <a:sym typeface="Archivo"/>
              </a:rPr>
              <a:t>+12029716142</a:t>
            </a:r>
            <a:endParaRPr dirty="0">
              <a:latin typeface="Archivo"/>
              <a:ea typeface="Archivo"/>
              <a:cs typeface="Archivo"/>
              <a:sym typeface="Archivo"/>
            </a:endParaRPr>
          </a:p>
        </p:txBody>
      </p:sp>
      <p:sp>
        <p:nvSpPr>
          <p:cNvPr id="252" name="Google Shape;252;p9"/>
          <p:cNvSpPr txBox="1"/>
          <p:nvPr/>
        </p:nvSpPr>
        <p:spPr>
          <a:xfrm>
            <a:off x="10817631" y="2504606"/>
            <a:ext cx="4945500" cy="503984"/>
          </a:xfrm>
          <a:prstGeom prst="rect">
            <a:avLst/>
          </a:prstGeom>
          <a:noFill/>
          <a:ln>
            <a:noFill/>
          </a:ln>
        </p:spPr>
        <p:txBody>
          <a:bodyPr spcFirstLastPara="1" wrap="square" lIns="0" tIns="0" rIns="0" bIns="0" anchor="t" anchorCtr="0">
            <a:spAutoFit/>
          </a:bodyPr>
          <a:lstStyle/>
          <a:p>
            <a:pPr marL="0" marR="0" lvl="0" indent="0" algn="l" rtl="0">
              <a:lnSpc>
                <a:spcPct val="117006"/>
              </a:lnSpc>
              <a:spcBef>
                <a:spcPts val="0"/>
              </a:spcBef>
              <a:spcAft>
                <a:spcPts val="0"/>
              </a:spcAft>
              <a:buNone/>
            </a:pPr>
            <a:r>
              <a:rPr lang="en-US" sz="2799" dirty="0">
                <a:solidFill>
                  <a:srgbClr val="FFFFFF"/>
                </a:solidFill>
                <a:latin typeface="Archivo"/>
                <a:ea typeface="Archivo"/>
                <a:cs typeface="Archivo"/>
                <a:sym typeface="Archivo"/>
              </a:rPr>
              <a:t>215 Lexington Ave Yeshiva </a:t>
            </a:r>
            <a:endParaRPr dirty="0">
              <a:latin typeface="Archivo"/>
              <a:ea typeface="Archivo"/>
              <a:cs typeface="Archivo"/>
              <a:sym typeface="Archivo"/>
            </a:endParaRPr>
          </a:p>
        </p:txBody>
      </p:sp>
      <p:pic>
        <p:nvPicPr>
          <p:cNvPr id="2" name="Google Shape;109;p1">
            <a:extLst>
              <a:ext uri="{FF2B5EF4-FFF2-40B4-BE49-F238E27FC236}">
                <a16:creationId xmlns:a16="http://schemas.microsoft.com/office/drawing/2014/main" id="{F6CBEB1F-1F61-54E5-2C70-124F2E628AF1}"/>
              </a:ext>
            </a:extLst>
          </p:cNvPr>
          <p:cNvPicPr preferRelativeResize="0"/>
          <p:nvPr/>
        </p:nvPicPr>
        <p:blipFill>
          <a:blip r:embed="rId7"/>
          <a:srcRect l="8707" r="148" b="40978"/>
          <a:stretch/>
        </p:blipFill>
        <p:spPr>
          <a:xfrm>
            <a:off x="9866671" y="7600526"/>
            <a:ext cx="8421330" cy="268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9"/>
        <p:cNvGrpSpPr/>
        <p:nvPr/>
      </p:nvGrpSpPr>
      <p:grpSpPr>
        <a:xfrm>
          <a:off x="0" y="0"/>
          <a:ext cx="0" cy="0"/>
          <a:chOff x="0" y="0"/>
          <a:chExt cx="0" cy="0"/>
        </a:xfrm>
      </p:grpSpPr>
      <p:sp>
        <p:nvSpPr>
          <p:cNvPr id="173" name="Google Shape;173;p5"/>
          <p:cNvSpPr txBox="1"/>
          <p:nvPr/>
        </p:nvSpPr>
        <p:spPr>
          <a:xfrm>
            <a:off x="7246799" y="1009650"/>
            <a:ext cx="9887100" cy="3386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LEADERSHIP TEAM</a:t>
            </a:r>
            <a:endParaRPr b="1" dirty="0">
              <a:latin typeface="Archivo"/>
              <a:ea typeface="Archivo"/>
              <a:cs typeface="Archivo"/>
              <a:sym typeface="Archivo"/>
            </a:endParaRPr>
          </a:p>
        </p:txBody>
      </p:sp>
      <p:sp>
        <p:nvSpPr>
          <p:cNvPr id="174" name="Google Shape;174;p5"/>
          <p:cNvSpPr txBox="1"/>
          <p:nvPr/>
        </p:nvSpPr>
        <p:spPr>
          <a:xfrm>
            <a:off x="307485"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MAKOMBORERO </a:t>
            </a:r>
            <a:r>
              <a:rPr lang="en-US" sz="3200" dirty="0">
                <a:solidFill>
                  <a:srgbClr val="FFFFFF"/>
                </a:solidFill>
                <a:latin typeface="Archivo"/>
                <a:ea typeface="Archivo"/>
                <a:cs typeface="Archivo"/>
                <a:sym typeface="Archivo"/>
              </a:rPr>
              <a:t>CHIVANDIRE</a:t>
            </a:r>
            <a:endParaRPr sz="3200" dirty="0">
              <a:latin typeface="Archivo"/>
              <a:ea typeface="Archivo"/>
              <a:cs typeface="Archivo"/>
              <a:sym typeface="Archivo"/>
            </a:endParaRPr>
          </a:p>
        </p:txBody>
      </p:sp>
      <p:sp>
        <p:nvSpPr>
          <p:cNvPr id="176" name="Google Shape;176;p5"/>
          <p:cNvSpPr/>
          <p:nvPr/>
        </p:nvSpPr>
        <p:spPr>
          <a:xfrm>
            <a:off x="3950763" y="7433376"/>
            <a:ext cx="76502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177" name="Google Shape;177;p5"/>
          <p:cNvSpPr txBox="1"/>
          <p:nvPr/>
        </p:nvSpPr>
        <p:spPr>
          <a:xfrm>
            <a:off x="5130332"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Archivo"/>
                <a:ea typeface="Archivo"/>
                <a:cs typeface="Archivo"/>
                <a:sym typeface="Archivo"/>
              </a:rPr>
              <a:t>PETER MANGORO</a:t>
            </a:r>
            <a:endParaRPr sz="3200" dirty="0">
              <a:latin typeface="Archivo"/>
              <a:ea typeface="Archivo"/>
              <a:cs typeface="Archivo"/>
              <a:sym typeface="Archivo"/>
            </a:endParaRPr>
          </a:p>
        </p:txBody>
      </p:sp>
      <p:sp>
        <p:nvSpPr>
          <p:cNvPr id="179" name="Google Shape;179;p5"/>
          <p:cNvSpPr/>
          <p:nvPr/>
        </p:nvSpPr>
        <p:spPr>
          <a:xfrm>
            <a:off x="8046133" y="7433376"/>
            <a:ext cx="71876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180" name="Google Shape;180;p5"/>
          <p:cNvSpPr txBox="1"/>
          <p:nvPr/>
        </p:nvSpPr>
        <p:spPr>
          <a:xfrm>
            <a:off x="9144000" y="7388230"/>
            <a:ext cx="34725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dirty="0">
                <a:solidFill>
                  <a:srgbClr val="FFFFFF"/>
                </a:solidFill>
                <a:latin typeface="Archivo"/>
                <a:ea typeface="Archivo"/>
                <a:cs typeface="Archivo"/>
                <a:sym typeface="Archivo"/>
              </a:rPr>
              <a:t>RODNEY CHIWANGA</a:t>
            </a:r>
            <a:endParaRPr sz="3200" dirty="0">
              <a:latin typeface="Archivo"/>
              <a:ea typeface="Archivo"/>
              <a:cs typeface="Archivo"/>
              <a:sym typeface="Archivo"/>
            </a:endParaRPr>
          </a:p>
        </p:txBody>
      </p:sp>
      <p:sp>
        <p:nvSpPr>
          <p:cNvPr id="181" name="Google Shape;181;p5"/>
          <p:cNvSpPr txBox="1"/>
          <p:nvPr/>
        </p:nvSpPr>
        <p:spPr>
          <a:xfrm>
            <a:off x="13696374" y="7388230"/>
            <a:ext cx="3152370" cy="1181862"/>
          </a:xfrm>
          <a:prstGeom prst="rect">
            <a:avLst/>
          </a:prstGeom>
          <a:noFill/>
          <a:ln>
            <a:noFill/>
          </a:ln>
        </p:spPr>
        <p:txBody>
          <a:bodyPr spcFirstLastPara="1" wrap="square" lIns="0" tIns="0" rIns="0" bIns="0" anchor="t" anchorCtr="0">
            <a:spAutoFit/>
          </a:bodyPr>
          <a:lstStyle/>
          <a:p>
            <a:pPr>
              <a:lnSpc>
                <a:spcPct val="120007"/>
              </a:lnSpc>
            </a:pPr>
            <a:r>
              <a:rPr lang="en-US" sz="3200" dirty="0">
                <a:solidFill>
                  <a:srgbClr val="FFFFFF"/>
                </a:solidFill>
                <a:latin typeface="Archivo"/>
                <a:ea typeface="Archivo"/>
                <a:cs typeface="Archivo"/>
                <a:sym typeface="Archivo"/>
              </a:rPr>
              <a:t>MASHEIA DZIMBA</a:t>
            </a:r>
            <a:endParaRPr sz="3200" dirty="0">
              <a:latin typeface="Archivo"/>
              <a:ea typeface="Archivo"/>
              <a:cs typeface="Archivo"/>
              <a:sym typeface="Archivo"/>
            </a:endParaRPr>
          </a:p>
        </p:txBody>
      </p:sp>
      <p:sp>
        <p:nvSpPr>
          <p:cNvPr id="183" name="Google Shape;183;p5"/>
          <p:cNvSpPr/>
          <p:nvPr/>
        </p:nvSpPr>
        <p:spPr>
          <a:xfrm>
            <a:off x="1028700" y="1028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4">
              <a:alphaModFix/>
            </a:blip>
            <a:stretch>
              <a:fillRect/>
            </a:stretch>
          </a:blipFill>
          <a:ln>
            <a:noFill/>
          </a:ln>
        </p:spPr>
        <p:txBody>
          <a:bodyPr/>
          <a:lstStyle/>
          <a:p>
            <a:endParaRPr lang="en-US"/>
          </a:p>
        </p:txBody>
      </p:sp>
      <p:grpSp>
        <p:nvGrpSpPr>
          <p:cNvPr id="184" name="Google Shape;184;p5"/>
          <p:cNvGrpSpPr/>
          <p:nvPr/>
        </p:nvGrpSpPr>
        <p:grpSpPr>
          <a:xfrm>
            <a:off x="8062355" y="-908286"/>
            <a:ext cx="6020984" cy="6829765"/>
            <a:chOff x="67462" y="38100"/>
            <a:chExt cx="812800" cy="921981"/>
          </a:xfrm>
        </p:grpSpPr>
        <p:sp>
          <p:nvSpPr>
            <p:cNvPr id="185" name="Google Shape;185;p5"/>
            <p:cNvSpPr/>
            <p:nvPr/>
          </p:nvSpPr>
          <p:spPr>
            <a:xfrm>
              <a:off x="67462" y="147281"/>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5"/>
          <p:cNvGrpSpPr/>
          <p:nvPr/>
        </p:nvGrpSpPr>
        <p:grpSpPr>
          <a:xfrm>
            <a:off x="5651551" y="432222"/>
            <a:ext cx="2775501" cy="2775501"/>
            <a:chOff x="0" y="0"/>
            <a:chExt cx="812800" cy="812800"/>
          </a:xfrm>
        </p:grpSpPr>
        <p:sp>
          <p:nvSpPr>
            <p:cNvPr id="188" name="Google Shape;18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76;p5">
            <a:extLst>
              <a:ext uri="{FF2B5EF4-FFF2-40B4-BE49-F238E27FC236}">
                <a16:creationId xmlns:a16="http://schemas.microsoft.com/office/drawing/2014/main" id="{000E39CB-240E-2018-B254-242D30B06129}"/>
              </a:ext>
            </a:extLst>
          </p:cNvPr>
          <p:cNvSpPr/>
          <p:nvPr/>
        </p:nvSpPr>
        <p:spPr>
          <a:xfrm>
            <a:off x="12257118" y="7433376"/>
            <a:ext cx="718764" cy="714844"/>
          </a:xfrm>
          <a:custGeom>
            <a:avLst/>
            <a:gdLst/>
            <a:ahLst/>
            <a:cxnLst/>
            <a:rect l="l" t="t" r="r" b="b"/>
            <a:pathLst>
              <a:path w="718764" h="714844" extrusionOk="0">
                <a:moveTo>
                  <a:pt x="0" y="0"/>
                </a:moveTo>
                <a:lnTo>
                  <a:pt x="718764" y="0"/>
                </a:lnTo>
                <a:lnTo>
                  <a:pt x="718764" y="714844"/>
                </a:lnTo>
                <a:lnTo>
                  <a:pt x="0" y="714844"/>
                </a:lnTo>
                <a:lnTo>
                  <a:pt x="0" y="0"/>
                </a:lnTo>
                <a:close/>
              </a:path>
            </a:pathLst>
          </a:custGeom>
          <a:blipFill rotWithShape="1">
            <a:blip r:embed="rId3">
              <a:alphaModFix/>
            </a:blip>
            <a:stretch>
              <a:fillRect/>
            </a:stretch>
          </a:blipFill>
          <a:ln>
            <a:noFill/>
          </a:ln>
        </p:spPr>
        <p:txBody>
          <a:bodyPr/>
          <a:lstStyle/>
          <a:p>
            <a:endParaRPr lang="en-US"/>
          </a:p>
        </p:txBody>
      </p:sp>
      <p:sp>
        <p:nvSpPr>
          <p:cNvPr id="4" name="Google Shape;150;p4">
            <a:extLst>
              <a:ext uri="{FF2B5EF4-FFF2-40B4-BE49-F238E27FC236}">
                <a16:creationId xmlns:a16="http://schemas.microsoft.com/office/drawing/2014/main" id="{3DF75891-B401-56E9-E63B-87231F1D7CFC}"/>
              </a:ext>
            </a:extLst>
          </p:cNvPr>
          <p:cNvSpPr/>
          <p:nvPr/>
        </p:nvSpPr>
        <p:spPr>
          <a:xfrm>
            <a:off x="125834" y="3601095"/>
            <a:ext cx="7969472" cy="2897812"/>
          </a:xfrm>
          <a:custGeom>
            <a:avLst/>
            <a:gdLst/>
            <a:ahLst/>
            <a:cxnLst/>
            <a:rect l="l" t="t" r="r" b="b"/>
            <a:pathLst>
              <a:path w="2921204" h="1532986" extrusionOk="0">
                <a:moveTo>
                  <a:pt x="0" y="0"/>
                </a:moveTo>
                <a:lnTo>
                  <a:pt x="2921204" y="0"/>
                </a:lnTo>
                <a:lnTo>
                  <a:pt x="2921204" y="1532986"/>
                </a:lnTo>
                <a:lnTo>
                  <a:pt x="0" y="1532986"/>
                </a:lnTo>
                <a:close/>
              </a:path>
            </a:pathLst>
          </a:custGeom>
          <a:solidFill>
            <a:srgbClr val="FF753A"/>
          </a:solidFill>
          <a:ln>
            <a:noFill/>
          </a:ln>
        </p:spPr>
        <p:txBody>
          <a:bodyPr/>
          <a:lstStyle/>
          <a:p>
            <a:endParaRPr lang="en-US" dirty="0"/>
          </a:p>
        </p:txBody>
      </p:sp>
      <p:sp>
        <p:nvSpPr>
          <p:cNvPr id="9" name="TextBox 8">
            <a:extLst>
              <a:ext uri="{FF2B5EF4-FFF2-40B4-BE49-F238E27FC236}">
                <a16:creationId xmlns:a16="http://schemas.microsoft.com/office/drawing/2014/main" id="{77F57FBC-73E0-B660-7514-FE1429DADED1}"/>
              </a:ext>
            </a:extLst>
          </p:cNvPr>
          <p:cNvSpPr txBox="1"/>
          <p:nvPr/>
        </p:nvSpPr>
        <p:spPr>
          <a:xfrm>
            <a:off x="604684" y="3655049"/>
            <a:ext cx="6642115" cy="2554545"/>
          </a:xfrm>
          <a:prstGeom prst="rect">
            <a:avLst/>
          </a:prstGeom>
          <a:noFill/>
        </p:spPr>
        <p:txBody>
          <a:bodyPr wrap="square" rtlCol="0">
            <a:spAutoFit/>
          </a:bodyPr>
          <a:lstStyle/>
          <a:p>
            <a:r>
              <a:rPr lang="en-US" sz="3200" b="1" dirty="0">
                <a:solidFill>
                  <a:schemeClr val="bg1"/>
                </a:solidFill>
              </a:rPr>
              <a:t>“Information is the oil of the 21st century, and analytics is the combustion engine.”</a:t>
            </a:r>
            <a:br>
              <a:rPr lang="en-US" sz="3200" dirty="0">
                <a:solidFill>
                  <a:schemeClr val="bg1"/>
                </a:solidFill>
              </a:rPr>
            </a:br>
            <a:r>
              <a:rPr lang="en-US" sz="3200" dirty="0">
                <a:solidFill>
                  <a:schemeClr val="bg1"/>
                </a:solidFill>
              </a:rPr>
              <a:t>— </a:t>
            </a:r>
            <a:r>
              <a:rPr lang="en-US" sz="3200" i="1" dirty="0">
                <a:solidFill>
                  <a:schemeClr val="bg1"/>
                </a:solidFill>
              </a:rPr>
              <a:t>Peter Sondergaard, former Senior Vice President at Gartner</a:t>
            </a:r>
            <a:r>
              <a:rPr lang="en-US" sz="3200" dirty="0">
                <a:solidFill>
                  <a:schemeClr val="bg1"/>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sp>
        <p:nvSpPr>
          <p:cNvPr id="121" name="Google Shape;121;p2"/>
          <p:cNvSpPr/>
          <p:nvPr/>
        </p:nvSpPr>
        <p:spPr>
          <a:xfrm>
            <a:off x="7196555" y="5609825"/>
            <a:ext cx="11093272" cy="3447819"/>
          </a:xfrm>
          <a:custGeom>
            <a:avLst/>
            <a:gdLst/>
            <a:ahLst/>
            <a:cxnLst/>
            <a:rect l="l" t="t" r="r" b="b"/>
            <a:pathLst>
              <a:path w="2921204" h="907918" extrusionOk="0">
                <a:moveTo>
                  <a:pt x="0" y="0"/>
                </a:moveTo>
                <a:lnTo>
                  <a:pt x="2921204" y="0"/>
                </a:lnTo>
                <a:lnTo>
                  <a:pt x="2921204" y="907918"/>
                </a:lnTo>
                <a:lnTo>
                  <a:pt x="0" y="907918"/>
                </a:lnTo>
                <a:close/>
              </a:path>
            </a:pathLst>
          </a:custGeom>
          <a:solidFill>
            <a:srgbClr val="FF753A"/>
          </a:solidFill>
          <a:ln>
            <a:noFill/>
          </a:ln>
        </p:spPr>
        <p:txBody>
          <a:bodyPr/>
          <a:lstStyle/>
          <a:p>
            <a:endParaRPr lang="en-US" dirty="0"/>
          </a:p>
        </p:txBody>
      </p:sp>
      <p:sp>
        <p:nvSpPr>
          <p:cNvPr id="122" name="Google Shape;122;p2"/>
          <p:cNvSpPr/>
          <p:nvPr/>
        </p:nvSpPr>
        <p:spPr>
          <a:xfrm>
            <a:off x="15567451" y="1790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3">
              <a:alphaModFix/>
            </a:blip>
            <a:stretch>
              <a:fillRect/>
            </a:stretch>
          </a:blipFill>
          <a:ln>
            <a:noFill/>
          </a:ln>
        </p:spPr>
        <p:txBody>
          <a:bodyPr/>
          <a:lstStyle/>
          <a:p>
            <a:endParaRPr lang="en-US"/>
          </a:p>
        </p:txBody>
      </p:sp>
      <p:sp>
        <p:nvSpPr>
          <p:cNvPr id="123" name="Google Shape;123;p2"/>
          <p:cNvSpPr txBox="1"/>
          <p:nvPr/>
        </p:nvSpPr>
        <p:spPr>
          <a:xfrm>
            <a:off x="1191595" y="1771650"/>
            <a:ext cx="8436000" cy="169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000" b="1" i="0" u="none" strike="noStrike" cap="none" dirty="0">
                <a:solidFill>
                  <a:srgbClr val="FFFFFF"/>
                </a:solidFill>
                <a:latin typeface="Archivo"/>
                <a:ea typeface="Archivo"/>
                <a:cs typeface="Archivo"/>
                <a:sym typeface="Archivo"/>
              </a:rPr>
              <a:t>MISSION</a:t>
            </a:r>
            <a:endParaRPr b="1" dirty="0">
              <a:latin typeface="Archivo"/>
              <a:ea typeface="Archivo"/>
              <a:cs typeface="Archivo"/>
              <a:sym typeface="Archivo"/>
            </a:endParaRPr>
          </a:p>
        </p:txBody>
      </p:sp>
      <p:sp>
        <p:nvSpPr>
          <p:cNvPr id="124" name="Google Shape;124;p2"/>
          <p:cNvSpPr txBox="1"/>
          <p:nvPr/>
        </p:nvSpPr>
        <p:spPr>
          <a:xfrm>
            <a:off x="8458200" y="5556603"/>
            <a:ext cx="9829800" cy="354558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dirty="0">
                <a:solidFill>
                  <a:schemeClr val="bg1"/>
                </a:solidFill>
              </a:rPr>
              <a:t>Our mission is to harness the power of data analytics to enhance public safety and operational efficiency. We specialize in transforming complex datasets into actionable insights, enabling organizations like Fleet Safe Inc. to make informed decisions that reduce traffic violations, improve driver behavior, and foster a culture of accountability. Through strategic analysis and innovative solutions, we are committed to driving measurable improvements in transportation safety and community well-being.</a:t>
            </a:r>
            <a:endParaRPr sz="2400" dirty="0">
              <a:solidFill>
                <a:schemeClr val="bg1"/>
              </a:solidFill>
              <a:latin typeface="Archivo"/>
              <a:ea typeface="Archivo"/>
              <a:cs typeface="Archivo"/>
              <a:sym typeface="Archivo"/>
            </a:endParaRPr>
          </a:p>
        </p:txBody>
      </p:sp>
      <p:sp>
        <p:nvSpPr>
          <p:cNvPr id="125" name="Google Shape;125;p2"/>
          <p:cNvSpPr txBox="1"/>
          <p:nvPr/>
        </p:nvSpPr>
        <p:spPr>
          <a:xfrm>
            <a:off x="12088017" y="3550456"/>
            <a:ext cx="5171400" cy="118186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i="0" u="none" strike="noStrike" cap="none" dirty="0">
                <a:solidFill>
                  <a:srgbClr val="FFFFFF"/>
                </a:solidFill>
                <a:latin typeface="Archivo"/>
                <a:ea typeface="Archivo"/>
                <a:cs typeface="Archivo"/>
                <a:sym typeface="Archivo"/>
              </a:rPr>
              <a:t>MCCD  DATA CONSULTANTS</a:t>
            </a:r>
            <a:endParaRPr dirty="0">
              <a:latin typeface="Archivo"/>
              <a:ea typeface="Archivo"/>
              <a:cs typeface="Archivo"/>
              <a:sym typeface="Archivo"/>
            </a:endParaRPr>
          </a:p>
        </p:txBody>
      </p:sp>
      <p:grpSp>
        <p:nvGrpSpPr>
          <p:cNvPr id="126" name="Google Shape;126;p2"/>
          <p:cNvGrpSpPr/>
          <p:nvPr/>
        </p:nvGrpSpPr>
        <p:grpSpPr>
          <a:xfrm>
            <a:off x="5144367" y="-842011"/>
            <a:ext cx="6020984" cy="6020984"/>
            <a:chOff x="0" y="0"/>
            <a:chExt cx="812800" cy="812800"/>
          </a:xfrm>
        </p:grpSpPr>
        <p:sp>
          <p:nvSpPr>
            <p:cNvPr id="127" name="Google Shape;127;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9" name="Google Shape;129;p2"/>
          <p:cNvPicPr preferRelativeResize="0"/>
          <p:nvPr/>
        </p:nvPicPr>
        <p:blipFill>
          <a:blip r:embed="rId4">
            <a:alphaModFix/>
          </a:blip>
          <a:stretch>
            <a:fillRect/>
          </a:stretch>
        </p:blipFill>
        <p:spPr>
          <a:xfrm>
            <a:off x="0" y="5601406"/>
            <a:ext cx="8321041" cy="34646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grpSp>
        <p:nvGrpSpPr>
          <p:cNvPr id="134" name="Google Shape;134;p3"/>
          <p:cNvGrpSpPr/>
          <p:nvPr/>
        </p:nvGrpSpPr>
        <p:grpSpPr>
          <a:xfrm>
            <a:off x="7348955" y="5407145"/>
            <a:ext cx="10939045" cy="3658939"/>
            <a:chOff x="0" y="-38100"/>
            <a:chExt cx="2921204" cy="946018"/>
          </a:xfrm>
        </p:grpSpPr>
        <p:sp>
          <p:nvSpPr>
            <p:cNvPr id="135" name="Google Shape;135;p3"/>
            <p:cNvSpPr/>
            <p:nvPr/>
          </p:nvSpPr>
          <p:spPr>
            <a:xfrm>
              <a:off x="0" y="0"/>
              <a:ext cx="2921204" cy="907918"/>
            </a:xfrm>
            <a:custGeom>
              <a:avLst/>
              <a:gdLst/>
              <a:ahLst/>
              <a:cxnLst/>
              <a:rect l="l" t="t" r="r" b="b"/>
              <a:pathLst>
                <a:path w="2921204" h="907918" extrusionOk="0">
                  <a:moveTo>
                    <a:pt x="0" y="0"/>
                  </a:moveTo>
                  <a:lnTo>
                    <a:pt x="2921204" y="0"/>
                  </a:lnTo>
                  <a:lnTo>
                    <a:pt x="2921204" y="907918"/>
                  </a:lnTo>
                  <a:lnTo>
                    <a:pt x="0" y="907918"/>
                  </a:lnTo>
                  <a:close/>
                </a:path>
              </a:pathLst>
            </a:custGeom>
            <a:solidFill>
              <a:srgbClr val="FF753A"/>
            </a:solidFill>
            <a:ln>
              <a:noFill/>
            </a:ln>
          </p:spPr>
          <p:txBody>
            <a:bodyPr/>
            <a:lstStyle/>
            <a:p>
              <a:endParaRPr lang="en-US"/>
            </a:p>
          </p:txBody>
        </p:sp>
        <p:sp>
          <p:nvSpPr>
            <p:cNvPr id="136" name="Google Shape;136;p3"/>
            <p:cNvSpPr txBox="1"/>
            <p:nvPr/>
          </p:nvSpPr>
          <p:spPr>
            <a:xfrm>
              <a:off x="0" y="-38100"/>
              <a:ext cx="2921204" cy="94601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3"/>
          <p:cNvSpPr/>
          <p:nvPr/>
        </p:nvSpPr>
        <p:spPr>
          <a:xfrm>
            <a:off x="15567451" y="1790700"/>
            <a:ext cx="1511125" cy="377781"/>
          </a:xfrm>
          <a:custGeom>
            <a:avLst/>
            <a:gdLst/>
            <a:ahLst/>
            <a:cxnLst/>
            <a:rect l="l" t="t" r="r" b="b"/>
            <a:pathLst>
              <a:path w="1511125" h="377781" extrusionOk="0">
                <a:moveTo>
                  <a:pt x="0" y="0"/>
                </a:moveTo>
                <a:lnTo>
                  <a:pt x="1511125" y="0"/>
                </a:lnTo>
                <a:lnTo>
                  <a:pt x="1511125" y="377781"/>
                </a:lnTo>
                <a:lnTo>
                  <a:pt x="0" y="377781"/>
                </a:lnTo>
                <a:lnTo>
                  <a:pt x="0" y="0"/>
                </a:lnTo>
                <a:close/>
              </a:path>
            </a:pathLst>
          </a:custGeom>
          <a:blipFill rotWithShape="1">
            <a:blip r:embed="rId3">
              <a:alphaModFix/>
            </a:blip>
            <a:stretch>
              <a:fillRect/>
            </a:stretch>
          </a:blipFill>
          <a:ln>
            <a:noFill/>
          </a:ln>
        </p:spPr>
        <p:txBody>
          <a:bodyPr/>
          <a:lstStyle/>
          <a:p>
            <a:endParaRPr lang="en-US"/>
          </a:p>
        </p:txBody>
      </p:sp>
      <p:sp>
        <p:nvSpPr>
          <p:cNvPr id="138" name="Google Shape;138;p3"/>
          <p:cNvSpPr txBox="1"/>
          <p:nvPr/>
        </p:nvSpPr>
        <p:spPr>
          <a:xfrm>
            <a:off x="1191595" y="1771650"/>
            <a:ext cx="8436000" cy="169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000" b="1" i="0" u="none" strike="noStrike" cap="none">
                <a:solidFill>
                  <a:srgbClr val="FFFFFF"/>
                </a:solidFill>
                <a:latin typeface="Archivo"/>
                <a:ea typeface="Archivo"/>
                <a:cs typeface="Archivo"/>
                <a:sym typeface="Archivo"/>
              </a:rPr>
              <a:t>VISION</a:t>
            </a:r>
            <a:endParaRPr b="1">
              <a:latin typeface="Archivo"/>
              <a:ea typeface="Archivo"/>
              <a:cs typeface="Archivo"/>
              <a:sym typeface="Archivo"/>
            </a:endParaRPr>
          </a:p>
        </p:txBody>
      </p:sp>
      <p:sp>
        <p:nvSpPr>
          <p:cNvPr id="139" name="Google Shape;139;p3"/>
          <p:cNvSpPr txBox="1"/>
          <p:nvPr/>
        </p:nvSpPr>
        <p:spPr>
          <a:xfrm>
            <a:off x="9627594" y="5743710"/>
            <a:ext cx="8553725" cy="3102388"/>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800" dirty="0">
                <a:solidFill>
                  <a:schemeClr val="bg1"/>
                </a:solidFill>
              </a:rPr>
              <a:t>To be a leading force in transforming transportation safety through innovative data analytics, empowering organizations to make informed decisions that enhance public safety, reduce traffic violations, and foster a culture of accountability and continuous improvement.</a:t>
            </a:r>
            <a:endParaRPr sz="2800" dirty="0">
              <a:solidFill>
                <a:schemeClr val="bg1"/>
              </a:solidFill>
              <a:latin typeface="Archivo"/>
              <a:ea typeface="Archivo"/>
              <a:cs typeface="Archivo"/>
              <a:sym typeface="Archivo"/>
            </a:endParaRPr>
          </a:p>
        </p:txBody>
      </p:sp>
      <p:sp>
        <p:nvSpPr>
          <p:cNvPr id="140" name="Google Shape;140;p3"/>
          <p:cNvSpPr txBox="1"/>
          <p:nvPr/>
        </p:nvSpPr>
        <p:spPr>
          <a:xfrm>
            <a:off x="12088017" y="3550456"/>
            <a:ext cx="5171400" cy="1440394"/>
          </a:xfrm>
          <a:prstGeom prst="rect">
            <a:avLst/>
          </a:prstGeom>
          <a:noFill/>
          <a:ln>
            <a:noFill/>
          </a:ln>
        </p:spPr>
        <p:txBody>
          <a:bodyPr spcFirstLastPara="1" wrap="square" lIns="0" tIns="0" rIns="0" bIns="0" anchor="t" anchorCtr="0">
            <a:spAutoFit/>
          </a:bodyPr>
          <a:lstStyle/>
          <a:p>
            <a:pPr algn="r">
              <a:lnSpc>
                <a:spcPct val="120000"/>
              </a:lnSpc>
            </a:pPr>
            <a:r>
              <a:rPr lang="en-US" sz="3200" i="0" u="none" strike="noStrike" cap="none" dirty="0">
                <a:solidFill>
                  <a:srgbClr val="FFFFFF"/>
                </a:solidFill>
                <a:latin typeface="Archivo"/>
                <a:ea typeface="Archivo"/>
                <a:cs typeface="Archivo"/>
                <a:sym typeface="Archivo"/>
              </a:rPr>
              <a:t>MCCD  DATA CONSULTANTS</a:t>
            </a:r>
            <a:endParaRPr lang="en-US" sz="3200" dirty="0">
              <a:latin typeface="Archivo"/>
              <a:ea typeface="Archivo"/>
              <a:cs typeface="Archivo"/>
              <a:sym typeface="Archivo"/>
            </a:endParaRPr>
          </a:p>
          <a:p>
            <a:pPr marL="0" marR="0" lvl="0" indent="0" algn="r" rtl="0">
              <a:lnSpc>
                <a:spcPct val="120000"/>
              </a:lnSpc>
              <a:spcBef>
                <a:spcPts val="0"/>
              </a:spcBef>
              <a:spcAft>
                <a:spcPts val="0"/>
              </a:spcAft>
              <a:buNone/>
            </a:pPr>
            <a:endParaRPr dirty="0">
              <a:latin typeface="Archivo"/>
              <a:ea typeface="Archivo"/>
              <a:cs typeface="Archivo"/>
              <a:sym typeface="Archivo"/>
            </a:endParaRPr>
          </a:p>
        </p:txBody>
      </p:sp>
      <p:grpSp>
        <p:nvGrpSpPr>
          <p:cNvPr id="141" name="Google Shape;141;p3"/>
          <p:cNvGrpSpPr/>
          <p:nvPr/>
        </p:nvGrpSpPr>
        <p:grpSpPr>
          <a:xfrm>
            <a:off x="5144367" y="-842011"/>
            <a:ext cx="6020984" cy="6020984"/>
            <a:chOff x="0" y="0"/>
            <a:chExt cx="812800" cy="812800"/>
          </a:xfrm>
        </p:grpSpPr>
        <p:sp>
          <p:nvSpPr>
            <p:cNvPr id="142" name="Google Shape;1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4">
            <a:alphaModFix/>
          </a:blip>
          <a:srcRect/>
          <a:stretch/>
        </p:blipFill>
        <p:spPr>
          <a:xfrm>
            <a:off x="0" y="5523724"/>
            <a:ext cx="9368513" cy="35423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
        <p:cNvGrpSpPr/>
        <p:nvPr/>
      </p:nvGrpSpPr>
      <p:grpSpPr>
        <a:xfrm>
          <a:off x="0" y="0"/>
          <a:ext cx="0" cy="0"/>
          <a:chOff x="0" y="0"/>
          <a:chExt cx="0" cy="0"/>
        </a:xfrm>
      </p:grpSpPr>
      <p:grpSp>
        <p:nvGrpSpPr>
          <p:cNvPr id="149" name="Google Shape;149;p4"/>
          <p:cNvGrpSpPr/>
          <p:nvPr/>
        </p:nvGrpSpPr>
        <p:grpSpPr>
          <a:xfrm>
            <a:off x="-21488" y="-7923"/>
            <a:ext cx="11134498" cy="5921652"/>
            <a:chOff x="-5680" y="41279"/>
            <a:chExt cx="2932543" cy="1559612"/>
          </a:xfrm>
        </p:grpSpPr>
        <p:sp>
          <p:nvSpPr>
            <p:cNvPr id="150" name="Google Shape;150;p4"/>
            <p:cNvSpPr/>
            <p:nvPr/>
          </p:nvSpPr>
          <p:spPr>
            <a:xfrm>
              <a:off x="5659" y="41279"/>
              <a:ext cx="2921204" cy="1532986"/>
            </a:xfrm>
            <a:custGeom>
              <a:avLst/>
              <a:gdLst/>
              <a:ahLst/>
              <a:cxnLst/>
              <a:rect l="l" t="t" r="r" b="b"/>
              <a:pathLst>
                <a:path w="2921204" h="1532986" extrusionOk="0">
                  <a:moveTo>
                    <a:pt x="0" y="0"/>
                  </a:moveTo>
                  <a:lnTo>
                    <a:pt x="2921204" y="0"/>
                  </a:lnTo>
                  <a:lnTo>
                    <a:pt x="2921204" y="1532986"/>
                  </a:lnTo>
                  <a:lnTo>
                    <a:pt x="0" y="1532986"/>
                  </a:lnTo>
                  <a:close/>
                </a:path>
              </a:pathLst>
            </a:custGeom>
            <a:solidFill>
              <a:srgbClr val="FF753A"/>
            </a:solidFill>
            <a:ln>
              <a:noFill/>
            </a:ln>
          </p:spPr>
          <p:txBody>
            <a:bodyPr/>
            <a:lstStyle/>
            <a:p>
              <a:endParaRPr lang="en-US"/>
            </a:p>
          </p:txBody>
        </p:sp>
        <p:sp>
          <p:nvSpPr>
            <p:cNvPr id="151" name="Google Shape;151;p4"/>
            <p:cNvSpPr txBox="1"/>
            <p:nvPr/>
          </p:nvSpPr>
          <p:spPr>
            <a:xfrm>
              <a:off x="-5680" y="43366"/>
              <a:ext cx="2921204" cy="15575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52" name="Google Shape;152;p4"/>
          <p:cNvPicPr preferRelativeResize="0"/>
          <p:nvPr/>
        </p:nvPicPr>
        <p:blipFill rotWithShape="1">
          <a:blip r:embed="rId3">
            <a:alphaModFix/>
          </a:blip>
          <a:srcRect t="398" r="348" b="49"/>
          <a:stretch/>
        </p:blipFill>
        <p:spPr>
          <a:xfrm>
            <a:off x="0" y="2673295"/>
            <a:ext cx="11091523" cy="3738605"/>
          </a:xfrm>
          <a:prstGeom prst="rect">
            <a:avLst/>
          </a:prstGeom>
          <a:noFill/>
          <a:ln>
            <a:noFill/>
          </a:ln>
        </p:spPr>
      </p:pic>
      <p:grpSp>
        <p:nvGrpSpPr>
          <p:cNvPr id="153" name="Google Shape;153;p4"/>
          <p:cNvGrpSpPr/>
          <p:nvPr/>
        </p:nvGrpSpPr>
        <p:grpSpPr>
          <a:xfrm>
            <a:off x="11418475" y="-125909"/>
            <a:ext cx="6702355" cy="6702355"/>
            <a:chOff x="0" y="0"/>
            <a:chExt cx="812800" cy="812800"/>
          </a:xfrm>
        </p:grpSpPr>
        <p:sp>
          <p:nvSpPr>
            <p:cNvPr id="154" name="Google Shape;15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p:nvPr/>
          </p:nvSpPr>
          <p:spPr>
            <a:xfrm>
              <a:off x="121131" y="141162"/>
              <a:ext cx="530821" cy="1273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r>
                <a:rPr lang="en-US" sz="1800" b="0" i="0" u="none" strike="noStrike" cap="none" dirty="0">
                  <a:solidFill>
                    <a:schemeClr val="dk1"/>
                  </a:solidFill>
                  <a:latin typeface="Calibri"/>
                  <a:ea typeface="Calibri"/>
                  <a:cs typeface="Calibri"/>
                  <a:sym typeface="Calibri"/>
                </a:rPr>
                <a:t>F</a:t>
              </a:r>
              <a:endParaRPr sz="1800" b="0" i="0" u="none" strike="noStrike" cap="none" dirty="0">
                <a:solidFill>
                  <a:schemeClr val="bg1"/>
                </a:solidFill>
                <a:latin typeface="Calibri"/>
                <a:ea typeface="Calibri"/>
                <a:cs typeface="Calibri"/>
                <a:sym typeface="Calibri"/>
              </a:endParaRPr>
            </a:p>
          </p:txBody>
        </p:sp>
      </p:grpSp>
      <p:sp>
        <p:nvSpPr>
          <p:cNvPr id="156" name="Google Shape;156;p4"/>
          <p:cNvSpPr txBox="1"/>
          <p:nvPr/>
        </p:nvSpPr>
        <p:spPr>
          <a:xfrm>
            <a:off x="11351074" y="2499360"/>
            <a:ext cx="6510205" cy="26158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499" b="1" dirty="0">
                <a:solidFill>
                  <a:srgbClr val="FFFFFF"/>
                </a:solidFill>
                <a:latin typeface="Archivo"/>
                <a:ea typeface="Archivo"/>
                <a:cs typeface="Archivo"/>
                <a:sym typeface="Archivo"/>
              </a:rPr>
              <a:t>FLEETSAFE INC</a:t>
            </a:r>
            <a:endParaRPr b="1" dirty="0">
              <a:latin typeface="Archivo"/>
              <a:ea typeface="Archivo"/>
              <a:cs typeface="Archivo"/>
              <a:sym typeface="Archivo"/>
            </a:endParaRPr>
          </a:p>
        </p:txBody>
      </p:sp>
      <p:sp>
        <p:nvSpPr>
          <p:cNvPr id="157" name="Google Shape;157;p4"/>
          <p:cNvSpPr txBox="1"/>
          <p:nvPr/>
        </p:nvSpPr>
        <p:spPr>
          <a:xfrm>
            <a:off x="487680" y="7960209"/>
            <a:ext cx="3657720" cy="2179058"/>
          </a:xfrm>
          <a:prstGeom prst="rect">
            <a:avLst/>
          </a:prstGeom>
          <a:noFill/>
          <a:ln>
            <a:noFill/>
          </a:ln>
        </p:spPr>
        <p:txBody>
          <a:bodyPr spcFirstLastPara="1" wrap="square" lIns="0" tIns="0" rIns="0" bIns="0" anchor="t" anchorCtr="0">
            <a:spAutoFit/>
          </a:bodyPr>
          <a:lstStyle/>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High traffic violations leading to increased insurance costs.</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Uncertainty about the effectiveness of public awareness campaigns </a:t>
            </a:r>
            <a:r>
              <a:rPr lang="en-US" sz="1800" dirty="0"/>
              <a:t>campaigns</a:t>
            </a:r>
            <a:endParaRPr sz="1800" dirty="0">
              <a:latin typeface="Archivo"/>
              <a:ea typeface="Archivo"/>
              <a:cs typeface="Archivo"/>
              <a:sym typeface="Archivo"/>
            </a:endParaRPr>
          </a:p>
        </p:txBody>
      </p:sp>
      <p:sp>
        <p:nvSpPr>
          <p:cNvPr id="158" name="Google Shape;158;p4"/>
          <p:cNvSpPr txBox="1"/>
          <p:nvPr/>
        </p:nvSpPr>
        <p:spPr>
          <a:xfrm>
            <a:off x="5014453" y="7960209"/>
            <a:ext cx="5176682" cy="2215991"/>
          </a:xfrm>
          <a:prstGeom prst="rect">
            <a:avLst/>
          </a:prstGeom>
          <a:noFill/>
          <a:ln>
            <a:noFill/>
          </a:ln>
        </p:spPr>
        <p:txBody>
          <a:bodyPr spcFirstLastPara="1" wrap="square" lIns="0" tIns="0" rIns="0" bIns="0" anchor="t" anchorCtr="0">
            <a:spAutoFit/>
          </a:bodyPr>
          <a:lstStyle/>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Reduce traffic violations and improve driver safety. </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Implement targeted training based on data insights. </a:t>
            </a:r>
          </a:p>
          <a:p>
            <a:pPr marL="285750" marR="0" lvl="0" indent="-28575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Enhance compliance with traffic laws and regulations. </a:t>
            </a:r>
            <a:endParaRPr sz="2000" dirty="0">
              <a:solidFill>
                <a:schemeClr val="bg1"/>
              </a:solidFill>
              <a:latin typeface="Archivo"/>
              <a:ea typeface="Archivo"/>
              <a:cs typeface="Archivo"/>
              <a:sym typeface="Archivo"/>
            </a:endParaRPr>
          </a:p>
        </p:txBody>
      </p:sp>
      <p:sp>
        <p:nvSpPr>
          <p:cNvPr id="159" name="Google Shape;159;p4"/>
          <p:cNvSpPr txBox="1"/>
          <p:nvPr/>
        </p:nvSpPr>
        <p:spPr>
          <a:xfrm>
            <a:off x="10975271" y="7916497"/>
            <a:ext cx="7729408" cy="1846659"/>
          </a:xfrm>
          <a:prstGeom prst="rect">
            <a:avLst/>
          </a:prstGeom>
          <a:noFill/>
          <a:ln>
            <a:noFill/>
          </a:ln>
        </p:spPr>
        <p:txBody>
          <a:bodyPr spcFirstLastPara="1" wrap="square" lIns="0" tIns="0" rIns="0" bIns="0" anchor="t" anchorCtr="0">
            <a:spAutoFit/>
          </a:bodyPr>
          <a:lstStyle/>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Identify the most common types of traffic violations.</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Analyze trends in violations based on weather conditions.</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 Examine seasonal patterns in violations over the year.</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Assess violations by gender and age group.</a:t>
            </a:r>
          </a:p>
          <a:p>
            <a:pPr marL="342900" marR="0" lvl="0" indent="-342900" algn="l" rtl="0">
              <a:lnSpc>
                <a:spcPct val="120011"/>
              </a:lnSpc>
              <a:spcBef>
                <a:spcPts val="0"/>
              </a:spcBef>
              <a:spcAft>
                <a:spcPts val="0"/>
              </a:spcAft>
              <a:buClr>
                <a:schemeClr val="bg1"/>
              </a:buClr>
              <a:buFont typeface="Wingdings" panose="05000000000000000000" pitchFamily="2" charset="2"/>
              <a:buChar char="v"/>
            </a:pPr>
            <a:r>
              <a:rPr lang="en-US" sz="2000" dirty="0">
                <a:solidFill>
                  <a:schemeClr val="bg1"/>
                </a:solidFill>
              </a:rPr>
              <a:t>Determine the days of week with the highest violation counts</a:t>
            </a:r>
            <a:r>
              <a:rPr lang="en-US" sz="2000" i="0" u="none" strike="noStrike" cap="none" dirty="0">
                <a:solidFill>
                  <a:schemeClr val="bg1"/>
                </a:solidFill>
                <a:latin typeface="Archivo"/>
                <a:ea typeface="Archivo"/>
                <a:cs typeface="Archivo"/>
                <a:sym typeface="Archivo"/>
              </a:rPr>
              <a:t>. </a:t>
            </a:r>
            <a:endParaRPr sz="2000" dirty="0">
              <a:solidFill>
                <a:schemeClr val="bg1"/>
              </a:solidFill>
              <a:latin typeface="Archivo"/>
              <a:ea typeface="Archivo"/>
              <a:cs typeface="Archivo"/>
              <a:sym typeface="Archivo"/>
            </a:endParaRPr>
          </a:p>
        </p:txBody>
      </p:sp>
      <p:sp>
        <p:nvSpPr>
          <p:cNvPr id="162" name="Google Shape;162;p4"/>
          <p:cNvSpPr txBox="1"/>
          <p:nvPr/>
        </p:nvSpPr>
        <p:spPr>
          <a:xfrm>
            <a:off x="5288520" y="7056180"/>
            <a:ext cx="342150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dirty="0">
                <a:solidFill>
                  <a:srgbClr val="FFFFFF"/>
                </a:solidFill>
                <a:latin typeface="Archivo"/>
                <a:ea typeface="Archivo"/>
                <a:cs typeface="Archivo"/>
                <a:sym typeface="Archivo"/>
              </a:rPr>
              <a:t>Objectives</a:t>
            </a:r>
            <a:endParaRPr b="1" dirty="0">
              <a:latin typeface="Archivo"/>
              <a:ea typeface="Archivo"/>
              <a:cs typeface="Archivo"/>
              <a:sym typeface="Archivo"/>
            </a:endParaRPr>
          </a:p>
        </p:txBody>
      </p:sp>
      <p:sp>
        <p:nvSpPr>
          <p:cNvPr id="163" name="Google Shape;163;p4"/>
          <p:cNvSpPr txBox="1"/>
          <p:nvPr/>
        </p:nvSpPr>
        <p:spPr>
          <a:xfrm>
            <a:off x="11091523" y="6995954"/>
            <a:ext cx="3421500" cy="64620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dirty="0">
                <a:solidFill>
                  <a:srgbClr val="FFFFFF"/>
                </a:solidFill>
                <a:latin typeface="Archivo"/>
                <a:ea typeface="Archivo"/>
                <a:cs typeface="Archivo"/>
                <a:sym typeface="Archivo"/>
              </a:rPr>
              <a:t>I</a:t>
            </a:r>
            <a:r>
              <a:rPr lang="en-US" sz="3499" i="0" u="none" strike="noStrike" cap="none" dirty="0">
                <a:solidFill>
                  <a:srgbClr val="FFFFFF"/>
                </a:solidFill>
                <a:latin typeface="Archivo"/>
                <a:ea typeface="Archivo"/>
                <a:cs typeface="Archivo"/>
                <a:sym typeface="Archivo"/>
              </a:rPr>
              <a:t>nsights</a:t>
            </a:r>
            <a:endParaRPr dirty="0">
              <a:latin typeface="Archivo"/>
              <a:ea typeface="Archivo"/>
              <a:cs typeface="Archivo"/>
              <a:sym typeface="Archivo"/>
            </a:endParaRPr>
          </a:p>
        </p:txBody>
      </p:sp>
      <p:sp>
        <p:nvSpPr>
          <p:cNvPr id="165" name="Google Shape;165;p4"/>
          <p:cNvSpPr txBox="1"/>
          <p:nvPr/>
        </p:nvSpPr>
        <p:spPr>
          <a:xfrm>
            <a:off x="1325880" y="487680"/>
            <a:ext cx="8333060" cy="103412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dirty="0">
                <a:latin typeface="Archivo"/>
                <a:ea typeface="Archivo"/>
                <a:cs typeface="Archivo"/>
                <a:sym typeface="Archivo"/>
              </a:rPr>
              <a:t> </a:t>
            </a:r>
            <a:r>
              <a:rPr lang="en-US" sz="2800" b="1" dirty="0">
                <a:solidFill>
                  <a:schemeClr val="bg1"/>
                </a:solidFill>
                <a:latin typeface="Archivo"/>
                <a:ea typeface="Archivo"/>
                <a:cs typeface="Archivo"/>
                <a:sym typeface="Archivo"/>
              </a:rPr>
              <a:t>A</a:t>
            </a:r>
            <a:r>
              <a:rPr lang="en-US" b="1" dirty="0">
                <a:solidFill>
                  <a:schemeClr val="bg1"/>
                </a:solidFill>
                <a:latin typeface="Archivo"/>
                <a:ea typeface="Archivo"/>
                <a:cs typeface="Archivo"/>
                <a:sym typeface="Archivo"/>
              </a:rPr>
              <a:t> </a:t>
            </a:r>
            <a:r>
              <a:rPr lang="en-US" sz="2800" b="1" dirty="0">
                <a:solidFill>
                  <a:schemeClr val="bg1"/>
                </a:solidFill>
              </a:rPr>
              <a:t>corporate fleet management company operating in New York.</a:t>
            </a:r>
            <a:endParaRPr sz="2800" b="1" dirty="0">
              <a:latin typeface="Archivo"/>
              <a:ea typeface="Archivo"/>
              <a:cs typeface="Archivo"/>
              <a:sym typeface="Archivo"/>
            </a:endParaRPr>
          </a:p>
        </p:txBody>
      </p:sp>
      <p:sp>
        <p:nvSpPr>
          <p:cNvPr id="3" name="TextBox 2">
            <a:extLst>
              <a:ext uri="{FF2B5EF4-FFF2-40B4-BE49-F238E27FC236}">
                <a16:creationId xmlns:a16="http://schemas.microsoft.com/office/drawing/2014/main" id="{6C418BEF-C2C7-57B6-879B-487A78A72360}"/>
              </a:ext>
            </a:extLst>
          </p:cNvPr>
          <p:cNvSpPr txBox="1"/>
          <p:nvPr/>
        </p:nvSpPr>
        <p:spPr>
          <a:xfrm>
            <a:off x="11720283" y="1903206"/>
            <a:ext cx="4511036" cy="369332"/>
          </a:xfrm>
          <a:prstGeom prst="rect">
            <a:avLst/>
          </a:prstGeom>
          <a:noFill/>
        </p:spPr>
        <p:txBody>
          <a:bodyPr wrap="square">
            <a:spAutoFit/>
          </a:bodyPr>
          <a:lstStyle/>
          <a:p>
            <a:r>
              <a:rPr lang="en-US" sz="1800" b="1" dirty="0">
                <a:solidFill>
                  <a:schemeClr val="bg1"/>
                </a:solidFill>
              </a:rPr>
              <a:t>STAKEHOLDER</a:t>
            </a:r>
            <a:endParaRPr lang="en-US" sz="1800" dirty="0"/>
          </a:p>
        </p:txBody>
      </p:sp>
      <p:sp>
        <p:nvSpPr>
          <p:cNvPr id="5" name="TextBox 4">
            <a:extLst>
              <a:ext uri="{FF2B5EF4-FFF2-40B4-BE49-F238E27FC236}">
                <a16:creationId xmlns:a16="http://schemas.microsoft.com/office/drawing/2014/main" id="{02B37224-98AE-A4C1-A242-82D1F04B1075}"/>
              </a:ext>
            </a:extLst>
          </p:cNvPr>
          <p:cNvSpPr txBox="1"/>
          <p:nvPr/>
        </p:nvSpPr>
        <p:spPr>
          <a:xfrm>
            <a:off x="746760" y="7172448"/>
            <a:ext cx="2697480" cy="646331"/>
          </a:xfrm>
          <a:prstGeom prst="rect">
            <a:avLst/>
          </a:prstGeom>
          <a:noFill/>
        </p:spPr>
        <p:txBody>
          <a:bodyPr wrap="square">
            <a:spAutoFit/>
          </a:bodyPr>
          <a:lstStyle/>
          <a:p>
            <a:r>
              <a:rPr lang="en-US" sz="3600" b="1" dirty="0">
                <a:solidFill>
                  <a:schemeClr val="bg1"/>
                </a:solidFill>
              </a:rPr>
              <a:t>Pain Points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a:extLst>
            <a:ext uri="{FF2B5EF4-FFF2-40B4-BE49-F238E27FC236}">
              <a16:creationId xmlns:a16="http://schemas.microsoft.com/office/drawing/2014/main" id="{C940A887-A09D-7416-43E4-47F8EF572742}"/>
            </a:ext>
          </a:extLst>
        </p:cNvPr>
        <p:cNvGrpSpPr/>
        <p:nvPr/>
      </p:nvGrpSpPr>
      <p:grpSpPr>
        <a:xfrm>
          <a:off x="0" y="0"/>
          <a:ext cx="0" cy="0"/>
          <a:chOff x="0" y="0"/>
          <a:chExt cx="0" cy="0"/>
        </a:xfrm>
      </p:grpSpPr>
      <p:pic>
        <p:nvPicPr>
          <p:cNvPr id="227" name="Google Shape;227;p8">
            <a:extLst>
              <a:ext uri="{FF2B5EF4-FFF2-40B4-BE49-F238E27FC236}">
                <a16:creationId xmlns:a16="http://schemas.microsoft.com/office/drawing/2014/main" id="{FB75642B-9FF1-E19A-BEBE-A488D1339D75}"/>
              </a:ext>
            </a:extLst>
          </p:cNvPr>
          <p:cNvPicPr preferRelativeResize="0"/>
          <p:nvPr/>
        </p:nvPicPr>
        <p:blipFill>
          <a:blip r:embed="rId3">
            <a:alphaModFix/>
          </a:blip>
          <a:stretch>
            <a:fillRect/>
          </a:stretch>
        </p:blipFill>
        <p:spPr>
          <a:xfrm>
            <a:off x="-10" y="-6"/>
            <a:ext cx="5256390" cy="7911117"/>
          </a:xfrm>
          <a:prstGeom prst="rect">
            <a:avLst/>
          </a:prstGeom>
          <a:noFill/>
          <a:ln>
            <a:noFill/>
          </a:ln>
        </p:spPr>
      </p:pic>
      <p:sp>
        <p:nvSpPr>
          <p:cNvPr id="228" name="Google Shape;228;p8">
            <a:extLst>
              <a:ext uri="{FF2B5EF4-FFF2-40B4-BE49-F238E27FC236}">
                <a16:creationId xmlns:a16="http://schemas.microsoft.com/office/drawing/2014/main" id="{3584735A-380D-2F5A-161A-5BF8E7B2332E}"/>
              </a:ext>
            </a:extLst>
          </p:cNvPr>
          <p:cNvSpPr txBox="1"/>
          <p:nvPr/>
        </p:nvSpPr>
        <p:spPr>
          <a:xfrm>
            <a:off x="5526990" y="396510"/>
            <a:ext cx="12347100" cy="338554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0" b="1" dirty="0">
                <a:solidFill>
                  <a:srgbClr val="FFFFFF"/>
                </a:solidFill>
                <a:latin typeface="Archivo"/>
                <a:ea typeface="Archivo"/>
                <a:cs typeface="Archivo"/>
                <a:sym typeface="Archivo"/>
              </a:rPr>
              <a:t>Visualization and Insights</a:t>
            </a:r>
            <a:endParaRPr kumimoji="0" sz="1400" b="1" i="0" u="none" strike="noStrike" kern="0" cap="none" spc="0" normalizeH="0" baseline="0" noProof="0" dirty="0">
              <a:ln>
                <a:noFill/>
              </a:ln>
              <a:solidFill>
                <a:srgbClr val="000000"/>
              </a:solidFill>
              <a:effectLst/>
              <a:uLnTx/>
              <a:uFillTx/>
              <a:latin typeface="Archivo"/>
              <a:ea typeface="Archivo"/>
              <a:cs typeface="Archivo"/>
              <a:sym typeface="Archivo"/>
            </a:endParaRPr>
          </a:p>
        </p:txBody>
      </p:sp>
      <p:grpSp>
        <p:nvGrpSpPr>
          <p:cNvPr id="231" name="Google Shape;231;p8">
            <a:extLst>
              <a:ext uri="{FF2B5EF4-FFF2-40B4-BE49-F238E27FC236}">
                <a16:creationId xmlns:a16="http://schemas.microsoft.com/office/drawing/2014/main" id="{3E88D1B1-6C10-E2AA-2CA4-118C725E8463}"/>
              </a:ext>
            </a:extLst>
          </p:cNvPr>
          <p:cNvGrpSpPr/>
          <p:nvPr/>
        </p:nvGrpSpPr>
        <p:grpSpPr>
          <a:xfrm>
            <a:off x="0" y="7766462"/>
            <a:ext cx="5256390" cy="2520538"/>
            <a:chOff x="0" y="-38100"/>
            <a:chExt cx="1153701" cy="663845"/>
          </a:xfrm>
        </p:grpSpPr>
        <p:sp>
          <p:nvSpPr>
            <p:cNvPr id="232" name="Google Shape;232;p8">
              <a:extLst>
                <a:ext uri="{FF2B5EF4-FFF2-40B4-BE49-F238E27FC236}">
                  <a16:creationId xmlns:a16="http://schemas.microsoft.com/office/drawing/2014/main" id="{C34CE0A6-8990-E5F3-57C1-13490C146D7C}"/>
                </a:ext>
              </a:extLst>
            </p:cNvPr>
            <p:cNvSpPr/>
            <p:nvPr/>
          </p:nvSpPr>
          <p:spPr>
            <a:xfrm>
              <a:off x="0" y="0"/>
              <a:ext cx="1153701" cy="625745"/>
            </a:xfrm>
            <a:custGeom>
              <a:avLst/>
              <a:gdLst/>
              <a:ahLst/>
              <a:cxnLst/>
              <a:rect l="l" t="t" r="r" b="b"/>
              <a:pathLst>
                <a:path w="1153701" h="625745" extrusionOk="0">
                  <a:moveTo>
                    <a:pt x="0" y="0"/>
                  </a:moveTo>
                  <a:lnTo>
                    <a:pt x="1153701" y="0"/>
                  </a:lnTo>
                  <a:lnTo>
                    <a:pt x="1153701"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effectLst/>
                <a:uLnTx/>
                <a:uFillTx/>
                <a:latin typeface="Arial"/>
                <a:cs typeface="Arial"/>
                <a:sym typeface="Arial"/>
              </a:endParaRPr>
            </a:p>
          </p:txBody>
        </p:sp>
        <p:sp>
          <p:nvSpPr>
            <p:cNvPr id="233" name="Google Shape;233;p8">
              <a:extLst>
                <a:ext uri="{FF2B5EF4-FFF2-40B4-BE49-F238E27FC236}">
                  <a16:creationId xmlns:a16="http://schemas.microsoft.com/office/drawing/2014/main" id="{A6030AE7-8E52-5809-4E7E-B9C123DC7D27}"/>
                </a:ext>
              </a:extLst>
            </p:cNvPr>
            <p:cNvSpPr txBox="1"/>
            <p:nvPr/>
          </p:nvSpPr>
          <p:spPr>
            <a:xfrm>
              <a:off x="0" y="-38100"/>
              <a:ext cx="1153701" cy="66384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Calibri"/>
                <a:ea typeface="Calibri"/>
                <a:cs typeface="Calibri"/>
                <a:sym typeface="Calibri"/>
              </a:endParaRPr>
            </a:p>
          </p:txBody>
        </p:sp>
      </p:grpSp>
      <p:grpSp>
        <p:nvGrpSpPr>
          <p:cNvPr id="235" name="Google Shape;235;p8">
            <a:extLst>
              <a:ext uri="{FF2B5EF4-FFF2-40B4-BE49-F238E27FC236}">
                <a16:creationId xmlns:a16="http://schemas.microsoft.com/office/drawing/2014/main" id="{FF50F60D-E43D-8357-57D3-B2DFC21197B1}"/>
              </a:ext>
            </a:extLst>
          </p:cNvPr>
          <p:cNvGrpSpPr/>
          <p:nvPr/>
        </p:nvGrpSpPr>
        <p:grpSpPr>
          <a:xfrm>
            <a:off x="-55389" y="7896044"/>
            <a:ext cx="5076691" cy="2375877"/>
            <a:chOff x="-416012" y="0"/>
            <a:chExt cx="1228812" cy="812800"/>
          </a:xfrm>
        </p:grpSpPr>
        <p:sp>
          <p:nvSpPr>
            <p:cNvPr id="236" name="Google Shape;236;p8">
              <a:extLst>
                <a:ext uri="{FF2B5EF4-FFF2-40B4-BE49-F238E27FC236}">
                  <a16:creationId xmlns:a16="http://schemas.microsoft.com/office/drawing/2014/main" id="{925B469C-840F-6F12-0039-FF5CB42F4D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7" name="Google Shape;237;p8">
              <a:extLst>
                <a:ext uri="{FF2B5EF4-FFF2-40B4-BE49-F238E27FC236}">
                  <a16:creationId xmlns:a16="http://schemas.microsoft.com/office/drawing/2014/main" id="{6C0BCB59-73BD-1B78-B671-BD79BB5EDECD}"/>
                </a:ext>
              </a:extLst>
            </p:cNvPr>
            <p:cNvSpPr txBox="1"/>
            <p:nvPr/>
          </p:nvSpPr>
          <p:spPr>
            <a:xfrm>
              <a:off x="-416012" y="233830"/>
              <a:ext cx="1060287" cy="506144"/>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grpSp>
      <p:pic>
        <p:nvPicPr>
          <p:cNvPr id="5" name="Picture 4">
            <a:extLst>
              <a:ext uri="{FF2B5EF4-FFF2-40B4-BE49-F238E27FC236}">
                <a16:creationId xmlns:a16="http://schemas.microsoft.com/office/drawing/2014/main" id="{33C246F3-B871-4B8A-D789-5C20320F94EC}"/>
              </a:ext>
            </a:extLst>
          </p:cNvPr>
          <p:cNvPicPr>
            <a:picLocks noChangeAspect="1"/>
          </p:cNvPicPr>
          <p:nvPr/>
        </p:nvPicPr>
        <p:blipFill>
          <a:blip r:embed="rId4"/>
          <a:stretch>
            <a:fillRect/>
          </a:stretch>
        </p:blipFill>
        <p:spPr>
          <a:xfrm>
            <a:off x="5256390" y="4178567"/>
            <a:ext cx="13031610" cy="3732544"/>
          </a:xfrm>
          <a:prstGeom prst="rect">
            <a:avLst/>
          </a:prstGeom>
        </p:spPr>
      </p:pic>
      <p:sp>
        <p:nvSpPr>
          <p:cNvPr id="6" name="TextBox 5">
            <a:extLst>
              <a:ext uri="{FF2B5EF4-FFF2-40B4-BE49-F238E27FC236}">
                <a16:creationId xmlns:a16="http://schemas.microsoft.com/office/drawing/2014/main" id="{824E3144-C6E2-8097-9206-ACF353104BA8}"/>
              </a:ext>
            </a:extLst>
          </p:cNvPr>
          <p:cNvSpPr txBox="1"/>
          <p:nvPr/>
        </p:nvSpPr>
        <p:spPr>
          <a:xfrm rot="10800000" flipV="1">
            <a:off x="5703325" y="4479724"/>
            <a:ext cx="11753850" cy="3416320"/>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400" dirty="0">
                <a:solidFill>
                  <a:schemeClr val="bg1"/>
                </a:solidFill>
              </a:rPr>
              <a:t>The key insights derived from our comprehensive analysis of traffic violation data, unveils highlighting patterns across demographics, timeframes, and environmental conditions. </a:t>
            </a:r>
          </a:p>
          <a:p>
            <a:pPr marL="342900" indent="-342900">
              <a:buClr>
                <a:schemeClr val="bg1"/>
              </a:buClr>
              <a:buFont typeface="Wingdings" panose="05000000000000000000" pitchFamily="2" charset="2"/>
              <a:buChar char="v"/>
            </a:pPr>
            <a:r>
              <a:rPr lang="en-US" sz="2400" dirty="0">
                <a:solidFill>
                  <a:schemeClr val="bg1"/>
                </a:solidFill>
              </a:rPr>
              <a:t>Through a series of targeted visualizations—including bar charts, line graphs, and heat maps—we identify high-risk groups, peak violation periods, and geographical hotspots. </a:t>
            </a:r>
          </a:p>
          <a:p>
            <a:pPr marL="342900" indent="-342900">
              <a:buClr>
                <a:schemeClr val="bg1"/>
              </a:buClr>
              <a:buFont typeface="Wingdings" panose="05000000000000000000" pitchFamily="2" charset="2"/>
              <a:buChar char="v"/>
            </a:pPr>
            <a:r>
              <a:rPr lang="en-US" sz="2400" dirty="0">
                <a:solidFill>
                  <a:schemeClr val="bg1"/>
                </a:solidFill>
              </a:rPr>
              <a:t>These findings inform strategic recommendations aimed at enhancing road safety and reducing infractions, aligning with </a:t>
            </a:r>
            <a:r>
              <a:rPr lang="en-US" sz="2400" dirty="0" err="1">
                <a:solidFill>
                  <a:schemeClr val="bg1"/>
                </a:solidFill>
              </a:rPr>
              <a:t>FleetSafe</a:t>
            </a:r>
            <a:r>
              <a:rPr lang="en-US" sz="2400" dirty="0">
                <a:solidFill>
                  <a:schemeClr val="bg1"/>
                </a:solidFill>
              </a:rPr>
              <a:t> Inc.'s commitment to data-driven decision-making</a:t>
            </a:r>
            <a:r>
              <a:rPr lang="en-US" sz="2400" dirty="0"/>
              <a:t>.</a:t>
            </a:r>
          </a:p>
        </p:txBody>
      </p:sp>
    </p:spTree>
    <p:extLst>
      <p:ext uri="{BB962C8B-B14F-4D97-AF65-F5344CB8AC3E}">
        <p14:creationId xmlns:p14="http://schemas.microsoft.com/office/powerpoint/2010/main" val="322165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grpSp>
        <p:nvGrpSpPr>
          <p:cNvPr id="194" name="Google Shape;194;p6"/>
          <p:cNvGrpSpPr/>
          <p:nvPr/>
        </p:nvGrpSpPr>
        <p:grpSpPr>
          <a:xfrm>
            <a:off x="8894500" y="7544828"/>
            <a:ext cx="9393499" cy="2742172"/>
            <a:chOff x="0" y="-38100"/>
            <a:chExt cx="1525998" cy="663845"/>
          </a:xfrm>
        </p:grpSpPr>
        <p:sp>
          <p:nvSpPr>
            <p:cNvPr id="195" name="Google Shape;195;p6"/>
            <p:cNvSpPr/>
            <p:nvPr/>
          </p:nvSpPr>
          <p:spPr>
            <a:xfrm>
              <a:off x="0" y="0"/>
              <a:ext cx="1525998" cy="62574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endParaRPr lang="en-US"/>
            </a:p>
          </p:txBody>
        </p:sp>
        <p:sp>
          <p:nvSpPr>
            <p:cNvPr id="196" name="Google Shape;196;p6"/>
            <p:cNvSpPr txBox="1"/>
            <p:nvPr/>
          </p:nvSpPr>
          <p:spPr>
            <a:xfrm>
              <a:off x="0" y="-38100"/>
              <a:ext cx="1525998" cy="6638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97" name="Google Shape;197;p6"/>
          <p:cNvGrpSpPr/>
          <p:nvPr/>
        </p:nvGrpSpPr>
        <p:grpSpPr>
          <a:xfrm>
            <a:off x="13281550" y="8602700"/>
            <a:ext cx="4202409" cy="1479498"/>
            <a:chOff x="0" y="0"/>
            <a:chExt cx="812800" cy="812800"/>
          </a:xfrm>
        </p:grpSpPr>
        <p:sp>
          <p:nvSpPr>
            <p:cNvPr id="198" name="Google Shape;19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1" name="Google Shape;201;p6"/>
          <p:cNvSpPr txBox="1"/>
          <p:nvPr/>
        </p:nvSpPr>
        <p:spPr>
          <a:xfrm>
            <a:off x="226844" y="3747339"/>
            <a:ext cx="8398500" cy="1772793"/>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dirty="0">
                <a:solidFill>
                  <a:schemeClr val="bg1"/>
                </a:solidFill>
                <a:latin typeface="Archivo" panose="020B0604020202020204" charset="0"/>
                <a:cs typeface="Archivo" panose="020B0604020202020204" charset="0"/>
              </a:rPr>
              <a:t>The chart illustrates a significant increase in traffic violations from 2022 to 2023, highlighting a growing concern for road safety. This upward trend outlines the need to enforce measures to reduce unsafe driving behaviors. </a:t>
            </a:r>
            <a:endParaRPr sz="2400" dirty="0">
              <a:solidFill>
                <a:schemeClr val="bg1"/>
              </a:solidFill>
              <a:latin typeface="Archivo" panose="020B0604020202020204" charset="0"/>
              <a:ea typeface="Archivo"/>
              <a:cs typeface="Archivo" panose="020B0604020202020204" charset="0"/>
              <a:sym typeface="Archivo"/>
            </a:endParaRPr>
          </a:p>
        </p:txBody>
      </p:sp>
      <p:sp>
        <p:nvSpPr>
          <p:cNvPr id="202" name="Google Shape;202;p6"/>
          <p:cNvSpPr txBox="1"/>
          <p:nvPr/>
        </p:nvSpPr>
        <p:spPr>
          <a:xfrm>
            <a:off x="163455" y="6901988"/>
            <a:ext cx="8731045" cy="1329595"/>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400" i="0" u="none" strike="noStrike" cap="none" dirty="0">
                <a:solidFill>
                  <a:srgbClr val="FFFFFF"/>
                </a:solidFill>
                <a:latin typeface="Archivo"/>
                <a:ea typeface="Archivo"/>
                <a:cs typeface="Archivo"/>
                <a:sym typeface="Archivo"/>
              </a:rPr>
              <a:t>Implementing targeted traffic awareness campaigns and enhancing enforcement strategies are essential steps toward reversing this trend and promoting safer roadways.​</a:t>
            </a:r>
            <a:endParaRPr lang="en-US" sz="2400" dirty="0">
              <a:latin typeface="Archivo"/>
              <a:ea typeface="Archivo"/>
              <a:cs typeface="Archivo"/>
              <a:sym typeface="Archivo"/>
            </a:endParaRPr>
          </a:p>
        </p:txBody>
      </p:sp>
      <p:sp>
        <p:nvSpPr>
          <p:cNvPr id="203" name="Google Shape;203;p6"/>
          <p:cNvSpPr txBox="1"/>
          <p:nvPr/>
        </p:nvSpPr>
        <p:spPr>
          <a:xfrm>
            <a:off x="304388" y="2860943"/>
            <a:ext cx="8398500" cy="590931"/>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200" b="1" dirty="0">
                <a:solidFill>
                  <a:srgbClr val="FFFFFF"/>
                </a:solidFill>
                <a:latin typeface="Archivo"/>
                <a:ea typeface="Archivo"/>
                <a:cs typeface="Archivo"/>
                <a:sym typeface="Archivo"/>
              </a:rPr>
              <a:t>Visualization</a:t>
            </a:r>
            <a:endParaRPr sz="3200" dirty="0">
              <a:latin typeface="Archivo"/>
              <a:ea typeface="Archivo"/>
              <a:cs typeface="Archivo"/>
              <a:sym typeface="Archivo"/>
            </a:endParaRPr>
          </a:p>
        </p:txBody>
      </p:sp>
      <p:sp>
        <p:nvSpPr>
          <p:cNvPr id="204" name="Google Shape;204;p6"/>
          <p:cNvSpPr txBox="1"/>
          <p:nvPr/>
        </p:nvSpPr>
        <p:spPr>
          <a:xfrm>
            <a:off x="163455" y="6246454"/>
            <a:ext cx="8398500" cy="590931"/>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3200" b="1" dirty="0">
                <a:solidFill>
                  <a:srgbClr val="FFFFFF"/>
                </a:solidFill>
                <a:latin typeface="Archivo"/>
                <a:ea typeface="Archivo"/>
                <a:cs typeface="Archivo"/>
                <a:sym typeface="Archivo"/>
              </a:rPr>
              <a:t>Solution</a:t>
            </a:r>
            <a:endParaRPr sz="3200" dirty="0">
              <a:latin typeface="Archivo"/>
              <a:ea typeface="Archivo"/>
              <a:cs typeface="Archivo"/>
              <a:sym typeface="Archivo"/>
            </a:endParaRPr>
          </a:p>
        </p:txBody>
      </p:sp>
      <p:grpSp>
        <p:nvGrpSpPr>
          <p:cNvPr id="205" name="Google Shape;205;p6"/>
          <p:cNvGrpSpPr/>
          <p:nvPr/>
        </p:nvGrpSpPr>
        <p:grpSpPr>
          <a:xfrm>
            <a:off x="4348311" y="5925447"/>
            <a:ext cx="5239281" cy="4612272"/>
            <a:chOff x="-110495" y="0"/>
            <a:chExt cx="923295" cy="812800"/>
          </a:xfrm>
        </p:grpSpPr>
        <p:sp>
          <p:nvSpPr>
            <p:cNvPr id="206" name="Google Shape;20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txBox="1"/>
            <p:nvPr/>
          </p:nvSpPr>
          <p:spPr>
            <a:xfrm>
              <a:off x="-110495" y="40951"/>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208" name="Google Shape;208;p6"/>
          <p:cNvPicPr preferRelativeResize="0"/>
          <p:nvPr/>
        </p:nvPicPr>
        <p:blipFill>
          <a:blip r:embed="rId3"/>
          <a:srcRect l="2918" t="17492" r="51685" b="2470"/>
          <a:stretch/>
        </p:blipFill>
        <p:spPr>
          <a:xfrm>
            <a:off x="8894501" y="1228126"/>
            <a:ext cx="9393500" cy="6474083"/>
          </a:xfrm>
          <a:prstGeom prst="rect">
            <a:avLst/>
          </a:prstGeom>
          <a:noFill/>
          <a:ln>
            <a:noFill/>
          </a:ln>
        </p:spPr>
      </p:pic>
      <p:sp>
        <p:nvSpPr>
          <p:cNvPr id="13" name="Google Shape;237;p8">
            <a:extLst>
              <a:ext uri="{FF2B5EF4-FFF2-40B4-BE49-F238E27FC236}">
                <a16:creationId xmlns:a16="http://schemas.microsoft.com/office/drawing/2014/main" id="{02B5212E-8F57-1C75-E49E-388654A703A1}"/>
              </a:ext>
            </a:extLst>
          </p:cNvPr>
          <p:cNvSpPr txBox="1"/>
          <p:nvPr/>
        </p:nvSpPr>
        <p:spPr>
          <a:xfrm>
            <a:off x="11717325" y="8717618"/>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pic>
        <p:nvPicPr>
          <p:cNvPr id="15" name="Picture 14" descr="A screenshot of a graph">
            <a:extLst>
              <a:ext uri="{FF2B5EF4-FFF2-40B4-BE49-F238E27FC236}">
                <a16:creationId xmlns:a16="http://schemas.microsoft.com/office/drawing/2014/main" id="{FB736DD7-2CCA-5E4B-1F4B-0D23BB60B8D3}"/>
              </a:ext>
            </a:extLst>
          </p:cNvPr>
          <p:cNvPicPr>
            <a:picLocks noChangeAspect="1"/>
          </p:cNvPicPr>
          <p:nvPr/>
        </p:nvPicPr>
        <p:blipFill>
          <a:blip r:embed="rId4"/>
          <a:srcRect l="6661" t="13744" r="26787" b="61813"/>
          <a:stretch/>
        </p:blipFill>
        <p:spPr>
          <a:xfrm>
            <a:off x="8894500" y="-35080"/>
            <a:ext cx="9494895" cy="1329595"/>
          </a:xfrm>
          <a:prstGeom prst="rect">
            <a:avLst/>
          </a:prstGeom>
        </p:spPr>
      </p:pic>
      <p:sp>
        <p:nvSpPr>
          <p:cNvPr id="2" name="Title 1">
            <a:extLst>
              <a:ext uri="{FF2B5EF4-FFF2-40B4-BE49-F238E27FC236}">
                <a16:creationId xmlns:a16="http://schemas.microsoft.com/office/drawing/2014/main" id="{44FE0C44-DE6A-06E6-1F45-21AC9F18E6AB}"/>
              </a:ext>
            </a:extLst>
          </p:cNvPr>
          <p:cNvSpPr>
            <a:spLocks noGrp="1"/>
          </p:cNvSpPr>
          <p:nvPr>
            <p:ph type="title"/>
          </p:nvPr>
        </p:nvSpPr>
        <p:spPr>
          <a:xfrm>
            <a:off x="226843" y="589935"/>
            <a:ext cx="7412821" cy="2206405"/>
          </a:xfrm>
        </p:spPr>
        <p:txBody>
          <a:bodyPr>
            <a:noAutofit/>
          </a:bodyPr>
          <a:lstStyle/>
          <a:p>
            <a:r>
              <a:rPr lang="en-US" sz="6600" b="1" dirty="0">
                <a:solidFill>
                  <a:schemeClr val="bg1"/>
                </a:solidFill>
                <a:latin typeface="Archivo"/>
                <a:ea typeface="Archivo"/>
                <a:cs typeface="Archivo"/>
                <a:sym typeface="Archivo"/>
              </a:rPr>
              <a:t>Monthly Violation Count </a:t>
            </a:r>
            <a:br>
              <a:rPr lang="en-US" sz="6600" b="1" dirty="0">
                <a:solidFill>
                  <a:schemeClr val="bg1"/>
                </a:solidFill>
                <a:latin typeface="Archivo"/>
                <a:ea typeface="Archivo"/>
                <a:cs typeface="Archivo"/>
                <a:sym typeface="Archivo"/>
              </a:rPr>
            </a:br>
            <a:endParaRPr lang="en-US" sz="6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D309C57E-BBCA-6D45-8812-73E9F7C129BD}"/>
            </a:ext>
          </a:extLst>
        </p:cNvPr>
        <p:cNvGrpSpPr/>
        <p:nvPr/>
      </p:nvGrpSpPr>
      <p:grpSpPr>
        <a:xfrm>
          <a:off x="0" y="0"/>
          <a:ext cx="0" cy="0"/>
          <a:chOff x="0" y="0"/>
          <a:chExt cx="0" cy="0"/>
        </a:xfrm>
      </p:grpSpPr>
      <p:grpSp>
        <p:nvGrpSpPr>
          <p:cNvPr id="194" name="Google Shape;194;p6">
            <a:extLst>
              <a:ext uri="{FF2B5EF4-FFF2-40B4-BE49-F238E27FC236}">
                <a16:creationId xmlns:a16="http://schemas.microsoft.com/office/drawing/2014/main" id="{1B858EEC-EC1C-AE71-7981-DE6CA6D16B0A}"/>
              </a:ext>
            </a:extLst>
          </p:cNvPr>
          <p:cNvGrpSpPr/>
          <p:nvPr/>
        </p:nvGrpSpPr>
        <p:grpSpPr>
          <a:xfrm>
            <a:off x="9556955" y="7044729"/>
            <a:ext cx="8731045" cy="3397128"/>
            <a:chOff x="0" y="-127503"/>
            <a:chExt cx="1525998" cy="753248"/>
          </a:xfrm>
        </p:grpSpPr>
        <p:sp>
          <p:nvSpPr>
            <p:cNvPr id="195" name="Google Shape;195;p6">
              <a:extLst>
                <a:ext uri="{FF2B5EF4-FFF2-40B4-BE49-F238E27FC236}">
                  <a16:creationId xmlns:a16="http://schemas.microsoft.com/office/drawing/2014/main" id="{B4473E57-376A-BF99-A2A3-900A853657B1}"/>
                </a:ext>
              </a:extLst>
            </p:cNvPr>
            <p:cNvSpPr/>
            <p:nvPr/>
          </p:nvSpPr>
          <p:spPr>
            <a:xfrm>
              <a:off x="0" y="0"/>
              <a:ext cx="1525998" cy="625745"/>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6;p6">
              <a:extLst>
                <a:ext uri="{FF2B5EF4-FFF2-40B4-BE49-F238E27FC236}">
                  <a16:creationId xmlns:a16="http://schemas.microsoft.com/office/drawing/2014/main" id="{FB86FE5F-9AED-3328-5876-6575C7207939}"/>
                </a:ext>
              </a:extLst>
            </p:cNvPr>
            <p:cNvSpPr txBox="1"/>
            <p:nvPr/>
          </p:nvSpPr>
          <p:spPr>
            <a:xfrm>
              <a:off x="0" y="-127503"/>
              <a:ext cx="1525998" cy="75324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197" name="Google Shape;197;p6">
            <a:extLst>
              <a:ext uri="{FF2B5EF4-FFF2-40B4-BE49-F238E27FC236}">
                <a16:creationId xmlns:a16="http://schemas.microsoft.com/office/drawing/2014/main" id="{8D32D318-D57E-3FD9-C636-A194CCBC39BD}"/>
              </a:ext>
            </a:extLst>
          </p:cNvPr>
          <p:cNvGrpSpPr/>
          <p:nvPr/>
        </p:nvGrpSpPr>
        <p:grpSpPr>
          <a:xfrm>
            <a:off x="13078165" y="7720627"/>
            <a:ext cx="5046380" cy="2696877"/>
            <a:chOff x="0" y="0"/>
            <a:chExt cx="812800" cy="812800"/>
          </a:xfrm>
        </p:grpSpPr>
        <p:sp>
          <p:nvSpPr>
            <p:cNvPr id="198" name="Google Shape;198;p6">
              <a:extLst>
                <a:ext uri="{FF2B5EF4-FFF2-40B4-BE49-F238E27FC236}">
                  <a16:creationId xmlns:a16="http://schemas.microsoft.com/office/drawing/2014/main" id="{65749A5B-0F1A-580A-7369-9FA94AFFE6A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049E5DB9-108B-3C93-2B76-510DD4F236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47C53CB4-A075-DF9C-C68D-96607632C996}"/>
              </a:ext>
            </a:extLst>
          </p:cNvPr>
          <p:cNvSpPr txBox="1"/>
          <p:nvPr/>
        </p:nvSpPr>
        <p:spPr>
          <a:xfrm>
            <a:off x="160637" y="1412849"/>
            <a:ext cx="8398500"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solidFill>
                  <a:schemeClr val="bg1"/>
                </a:solidFill>
                <a:latin typeface="Archivo" panose="020B0604020202020204" charset="0"/>
                <a:cs typeface="Archivo" panose="020B0604020202020204" charset="0"/>
              </a:rPr>
              <a:t>​This visualization highlights the correlation between weather conditions and traffic violations. Notably, there is a significant increase in violations during clear and partially cloudy conditions. This trend suggests that drivers may become complacent or overconfident when weather conditions are favorable, leading to a higher incidence of traffic infractions.</a:t>
            </a:r>
            <a:r>
              <a:rPr kumimoji="0" lang="en-US" sz="2400" b="1"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rPr>
              <a:t> </a:t>
            </a:r>
            <a:endParaRPr kumimoji="0" sz="2400" b="1" i="0" u="none" strike="noStrike" kern="0" cap="none" spc="0" normalizeH="0" baseline="0" noProof="0" dirty="0">
              <a:ln>
                <a:noFill/>
              </a:ln>
              <a:solidFill>
                <a:schemeClr val="bg1"/>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3895877B-C66E-7657-8F32-29A57A5B9F98}"/>
              </a:ext>
            </a:extLst>
          </p:cNvPr>
          <p:cNvSpPr txBox="1"/>
          <p:nvPr/>
        </p:nvSpPr>
        <p:spPr>
          <a:xfrm>
            <a:off x="132847" y="4828738"/>
            <a:ext cx="8398500"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data indicates that favorable weather conditions, such as  partially cloudy skies, are associated with an uptick in traffic violations. This pattern implies that drivers may underestimate risks or engage in riskier behaviors when weather conditions are perceived as safe.</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7AA97FE3-E71A-5A53-0CA1-E0A55AF3C2B2}"/>
              </a:ext>
            </a:extLst>
          </p:cNvPr>
          <p:cNvSpPr txBox="1"/>
          <p:nvPr/>
        </p:nvSpPr>
        <p:spPr>
          <a:xfrm>
            <a:off x="163455" y="8073850"/>
            <a:ext cx="9128029" cy="221599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a:ea typeface="Archivo"/>
                <a:cs typeface="Archivo"/>
                <a:sym typeface="Archivo"/>
              </a:rPr>
              <a:t>The data indicates that favorable weather conditions, such as clear or partially cloudy skies, are associated with an uptick in traffic violations. This pattern implies that drivers may underestimate risks or engage in riskier behaviors when weather conditions are perceived as safe.​</a:t>
            </a:r>
            <a:endParaRPr kumimoji="0" lang="en-US" sz="24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3" name="Google Shape;203;p6">
            <a:extLst>
              <a:ext uri="{FF2B5EF4-FFF2-40B4-BE49-F238E27FC236}">
                <a16:creationId xmlns:a16="http://schemas.microsoft.com/office/drawing/2014/main" id="{FC1E4269-EB6F-A8AA-9080-28D72358529B}"/>
              </a:ext>
            </a:extLst>
          </p:cNvPr>
          <p:cNvSpPr txBox="1"/>
          <p:nvPr/>
        </p:nvSpPr>
        <p:spPr>
          <a:xfrm>
            <a:off x="163455" y="4180050"/>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lang="en-US" sz="3200" b="1" dirty="0">
                <a:solidFill>
                  <a:srgbClr val="FFFFFF"/>
                </a:solidFill>
                <a:latin typeface="Archivo"/>
                <a:ea typeface="Archivo"/>
                <a:cs typeface="Archivo"/>
                <a:sym typeface="Archivo"/>
              </a:rPr>
              <a:t>Problem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D9CC7C5A-2792-A524-E0E7-ECCA40F1B662}"/>
              </a:ext>
            </a:extLst>
          </p:cNvPr>
          <p:cNvSpPr txBox="1"/>
          <p:nvPr/>
        </p:nvSpPr>
        <p:spPr>
          <a:xfrm>
            <a:off x="163455" y="7425162"/>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339646CE-6477-663E-6526-EA5B384A08E6}"/>
              </a:ext>
            </a:extLst>
          </p:cNvPr>
          <p:cNvPicPr preferRelativeResize="0"/>
          <p:nvPr/>
        </p:nvPicPr>
        <p:blipFill>
          <a:blip r:embed="rId3"/>
          <a:srcRect l="12773" t="11815" r="40505" b="3602"/>
          <a:stretch/>
        </p:blipFill>
        <p:spPr>
          <a:xfrm>
            <a:off x="9554136" y="-157655"/>
            <a:ext cx="8731045" cy="7777419"/>
          </a:xfrm>
          <a:prstGeom prst="rect">
            <a:avLst/>
          </a:prstGeom>
          <a:noFill/>
          <a:ln>
            <a:noFill/>
          </a:ln>
        </p:spPr>
      </p:pic>
      <p:sp>
        <p:nvSpPr>
          <p:cNvPr id="5" name="Google Shape;203;p6">
            <a:extLst>
              <a:ext uri="{FF2B5EF4-FFF2-40B4-BE49-F238E27FC236}">
                <a16:creationId xmlns:a16="http://schemas.microsoft.com/office/drawing/2014/main" id="{86B76B94-568F-458C-3711-9AB2219AF591}"/>
              </a:ext>
            </a:extLst>
          </p:cNvPr>
          <p:cNvSpPr txBox="1"/>
          <p:nvPr/>
        </p:nvSpPr>
        <p:spPr>
          <a:xfrm>
            <a:off x="160637" y="615120"/>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Visualization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11" name="Google Shape;237;p8">
            <a:extLst>
              <a:ext uri="{FF2B5EF4-FFF2-40B4-BE49-F238E27FC236}">
                <a16:creationId xmlns:a16="http://schemas.microsoft.com/office/drawing/2014/main" id="{05B8C307-DDFD-8D75-96B2-24B4B1CC65BC}"/>
              </a:ext>
            </a:extLst>
          </p:cNvPr>
          <p:cNvSpPr txBox="1"/>
          <p:nvPr/>
        </p:nvSpPr>
        <p:spPr>
          <a:xfrm>
            <a:off x="11635598" y="8685174"/>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384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a:extLst>
            <a:ext uri="{FF2B5EF4-FFF2-40B4-BE49-F238E27FC236}">
              <a16:creationId xmlns:a16="http://schemas.microsoft.com/office/drawing/2014/main" id="{96196401-DC27-FFFE-F008-3F4DA7E54016}"/>
            </a:ext>
          </a:extLst>
        </p:cNvPr>
        <p:cNvGrpSpPr/>
        <p:nvPr/>
      </p:nvGrpSpPr>
      <p:grpSpPr>
        <a:xfrm>
          <a:off x="0" y="0"/>
          <a:ext cx="0" cy="0"/>
          <a:chOff x="0" y="0"/>
          <a:chExt cx="0" cy="0"/>
        </a:xfrm>
      </p:grpSpPr>
      <p:grpSp>
        <p:nvGrpSpPr>
          <p:cNvPr id="197" name="Google Shape;197;p6">
            <a:extLst>
              <a:ext uri="{FF2B5EF4-FFF2-40B4-BE49-F238E27FC236}">
                <a16:creationId xmlns:a16="http://schemas.microsoft.com/office/drawing/2014/main" id="{1D13DE34-1F89-258D-76CD-0DF9BC8D2AF6}"/>
              </a:ext>
            </a:extLst>
          </p:cNvPr>
          <p:cNvGrpSpPr/>
          <p:nvPr/>
        </p:nvGrpSpPr>
        <p:grpSpPr>
          <a:xfrm>
            <a:off x="4165896" y="56419"/>
            <a:ext cx="5125589" cy="5125589"/>
            <a:chOff x="-63272" y="-8364"/>
            <a:chExt cx="812800" cy="812800"/>
          </a:xfrm>
        </p:grpSpPr>
        <p:sp>
          <p:nvSpPr>
            <p:cNvPr id="198" name="Google Shape;198;p6">
              <a:extLst>
                <a:ext uri="{FF2B5EF4-FFF2-40B4-BE49-F238E27FC236}">
                  <a16:creationId xmlns:a16="http://schemas.microsoft.com/office/drawing/2014/main" id="{B816F7F1-1E18-F635-C6B4-9B3FE6AD32D7}"/>
                </a:ext>
              </a:extLst>
            </p:cNvPr>
            <p:cNvSpPr/>
            <p:nvPr/>
          </p:nvSpPr>
          <p:spPr>
            <a:xfrm>
              <a:off x="-63272" y="-836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9" name="Google Shape;199;p6">
              <a:extLst>
                <a:ext uri="{FF2B5EF4-FFF2-40B4-BE49-F238E27FC236}">
                  <a16:creationId xmlns:a16="http://schemas.microsoft.com/office/drawing/2014/main" id="{87ED1E0C-7666-2BA8-32AE-E8307B55263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00" name="Google Shape;200;p6">
            <a:extLst>
              <a:ext uri="{FF2B5EF4-FFF2-40B4-BE49-F238E27FC236}">
                <a16:creationId xmlns:a16="http://schemas.microsoft.com/office/drawing/2014/main" id="{F009E86E-A64F-8C40-9C24-5D07F8593CC8}"/>
              </a:ext>
            </a:extLst>
          </p:cNvPr>
          <p:cNvSpPr txBox="1"/>
          <p:nvPr/>
        </p:nvSpPr>
        <p:spPr>
          <a:xfrm>
            <a:off x="160637" y="515993"/>
            <a:ext cx="8398500" cy="147732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cs typeface="Archivo" panose="020B0604020202020204" charset="0"/>
                <a:sym typeface="Arial"/>
              </a:rPr>
              <a:t>​This line chart visualizes monthly trends for the top five traffic violations of 2023.The chart reveals clear seasonal patterns, with certain violations spiking during specific months, offering insight into when risk is highest.</a:t>
            </a:r>
            <a:endParaRPr kumimoji="0" sz="2400" b="1"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1" name="Google Shape;201;p6">
            <a:extLst>
              <a:ext uri="{FF2B5EF4-FFF2-40B4-BE49-F238E27FC236}">
                <a16:creationId xmlns:a16="http://schemas.microsoft.com/office/drawing/2014/main" id="{2DA48A8F-CEAA-411E-66FD-7FA07BB1791D}"/>
              </a:ext>
            </a:extLst>
          </p:cNvPr>
          <p:cNvSpPr txBox="1"/>
          <p:nvPr/>
        </p:nvSpPr>
        <p:spPr>
          <a:xfrm>
            <a:off x="61656" y="2941152"/>
            <a:ext cx="8863668" cy="265919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rPr>
              <a:t>The distinct seasonal surges in violation counts indicate periods of heightened risk. For instance, speeding violations (categorized as “Speed in Zone”) jump in the summer  while uninspected vehicle violations peak in the early year.  These spikes suggest periodic lapses in compliance during particular  seasons, driving up safety risks and costs during those times.</a:t>
            </a:r>
            <a:endParaRPr kumimoji="0" sz="2400" b="0" i="0" u="none" strike="noStrike" kern="0" cap="none" spc="0" normalizeH="0" baseline="0" noProof="0" dirty="0">
              <a:ln>
                <a:noFill/>
              </a:ln>
              <a:solidFill>
                <a:srgbClr val="FFFFFF"/>
              </a:solidFill>
              <a:effectLst/>
              <a:uLnTx/>
              <a:uFillTx/>
              <a:latin typeface="Archivo" panose="020B0604020202020204" charset="0"/>
              <a:ea typeface="Archivo"/>
              <a:cs typeface="Archivo" panose="020B0604020202020204" charset="0"/>
              <a:sym typeface="Archivo"/>
            </a:endParaRPr>
          </a:p>
        </p:txBody>
      </p:sp>
      <p:sp>
        <p:nvSpPr>
          <p:cNvPr id="202" name="Google Shape;202;p6">
            <a:extLst>
              <a:ext uri="{FF2B5EF4-FFF2-40B4-BE49-F238E27FC236}">
                <a16:creationId xmlns:a16="http://schemas.microsoft.com/office/drawing/2014/main" id="{899FD01F-9AA4-4649-FD75-A3E3D64565F7}"/>
              </a:ext>
            </a:extLst>
          </p:cNvPr>
          <p:cNvSpPr txBox="1"/>
          <p:nvPr/>
        </p:nvSpPr>
        <p:spPr>
          <a:xfrm>
            <a:off x="160637" y="6324879"/>
            <a:ext cx="9128029" cy="398878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bg1"/>
                </a:solidFill>
                <a:effectLst/>
                <a:uLnTx/>
                <a:uFillTx/>
                <a:latin typeface="Archivo"/>
                <a:ea typeface="Archivo"/>
                <a:cs typeface="Archivo"/>
                <a:sym typeface="Archivo"/>
              </a:rPr>
              <a:t>To address the seasonal spikes in traffic violations, a combined strategy of public awareness and targeted enforcement is essential. Educational campaigns should be launched ahead of high-risk periods—such as speeding in summer or inspection-related issues early in the year—to promote safer driving habits. Simultaneously, policy enforcement should be intensified during these peak months through increased patrols and compliance checks, ensuring that both awareness and accountability work together to reduce violations effectively</a:t>
            </a:r>
          </a:p>
        </p:txBody>
      </p:sp>
      <p:sp>
        <p:nvSpPr>
          <p:cNvPr id="203" name="Google Shape;203;p6">
            <a:extLst>
              <a:ext uri="{FF2B5EF4-FFF2-40B4-BE49-F238E27FC236}">
                <a16:creationId xmlns:a16="http://schemas.microsoft.com/office/drawing/2014/main" id="{D1165AAA-DD24-CC4D-DE45-9779E643EA28}"/>
              </a:ext>
            </a:extLst>
          </p:cNvPr>
          <p:cNvSpPr txBox="1"/>
          <p:nvPr/>
        </p:nvSpPr>
        <p:spPr>
          <a:xfrm>
            <a:off x="61656" y="2478807"/>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Core Issue – Seasonal Spikes </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sp>
        <p:nvSpPr>
          <p:cNvPr id="204" name="Google Shape;204;p6">
            <a:extLst>
              <a:ext uri="{FF2B5EF4-FFF2-40B4-BE49-F238E27FC236}">
                <a16:creationId xmlns:a16="http://schemas.microsoft.com/office/drawing/2014/main" id="{9C2B6074-9E25-057E-A35D-C96FAD06AD90}"/>
              </a:ext>
            </a:extLst>
          </p:cNvPr>
          <p:cNvSpPr txBox="1"/>
          <p:nvPr/>
        </p:nvSpPr>
        <p:spPr>
          <a:xfrm>
            <a:off x="160637" y="5906545"/>
            <a:ext cx="8398500"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Solution</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208" name="Google Shape;208;p6">
            <a:extLst>
              <a:ext uri="{FF2B5EF4-FFF2-40B4-BE49-F238E27FC236}">
                <a16:creationId xmlns:a16="http://schemas.microsoft.com/office/drawing/2014/main" id="{F885FD54-85E8-1DCE-9F7A-4DAF8B0788A4}"/>
              </a:ext>
            </a:extLst>
          </p:cNvPr>
          <p:cNvPicPr preferRelativeResize="0"/>
          <p:nvPr/>
        </p:nvPicPr>
        <p:blipFill>
          <a:blip r:embed="rId3"/>
          <a:srcRect l="7983" t="11435" r="24059" b="6230"/>
          <a:stretch/>
        </p:blipFill>
        <p:spPr>
          <a:xfrm>
            <a:off x="9159971" y="71246"/>
            <a:ext cx="9128029" cy="7609612"/>
          </a:xfrm>
          <a:prstGeom prst="rect">
            <a:avLst/>
          </a:prstGeom>
          <a:noFill/>
          <a:ln>
            <a:noFill/>
          </a:ln>
        </p:spPr>
      </p:pic>
      <p:sp>
        <p:nvSpPr>
          <p:cNvPr id="5" name="Google Shape;203;p6">
            <a:extLst>
              <a:ext uri="{FF2B5EF4-FFF2-40B4-BE49-F238E27FC236}">
                <a16:creationId xmlns:a16="http://schemas.microsoft.com/office/drawing/2014/main" id="{765FEC8B-979B-2083-473E-412ED765F30F}"/>
              </a:ext>
            </a:extLst>
          </p:cNvPr>
          <p:cNvSpPr txBox="1"/>
          <p:nvPr/>
        </p:nvSpPr>
        <p:spPr>
          <a:xfrm>
            <a:off x="61656" y="-44907"/>
            <a:ext cx="8732128" cy="59093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6"/>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Archivo"/>
                <a:ea typeface="Archivo"/>
                <a:cs typeface="Archivo"/>
                <a:sym typeface="Archivo"/>
              </a:rPr>
              <a:t>Key Insight</a:t>
            </a:r>
            <a:endParaRPr kumimoji="0" sz="3200" b="0" i="0" u="none" strike="noStrike" kern="0" cap="none" spc="0" normalizeH="0" baseline="0" noProof="0" dirty="0">
              <a:ln>
                <a:noFill/>
              </a:ln>
              <a:solidFill>
                <a:srgbClr val="000000"/>
              </a:solidFill>
              <a:effectLst/>
              <a:uLnTx/>
              <a:uFillTx/>
              <a:latin typeface="Archivo"/>
              <a:ea typeface="Archivo"/>
              <a:cs typeface="Archivo"/>
              <a:sym typeface="Archivo"/>
            </a:endParaRPr>
          </a:p>
        </p:txBody>
      </p:sp>
      <p:pic>
        <p:nvPicPr>
          <p:cNvPr id="3" name="Picture 2" descr="A screenshot of a computer&#10;&#10;AI-generated content may be incorrect.">
            <a:extLst>
              <a:ext uri="{FF2B5EF4-FFF2-40B4-BE49-F238E27FC236}">
                <a16:creationId xmlns:a16="http://schemas.microsoft.com/office/drawing/2014/main" id="{F1C9332D-1090-1F55-DBDE-FEC5B767825A}"/>
              </a:ext>
            </a:extLst>
          </p:cNvPr>
          <p:cNvPicPr>
            <a:picLocks noChangeAspect="1"/>
          </p:cNvPicPr>
          <p:nvPr/>
        </p:nvPicPr>
        <p:blipFill>
          <a:blip r:embed="rId4"/>
          <a:srcRect l="29538" t="58847" b="6340"/>
          <a:stretch/>
        </p:blipFill>
        <p:spPr>
          <a:xfrm>
            <a:off x="14908603" y="177656"/>
            <a:ext cx="3379397" cy="1465857"/>
          </a:xfrm>
          <a:prstGeom prst="rect">
            <a:avLst/>
          </a:prstGeom>
        </p:spPr>
      </p:pic>
      <p:sp>
        <p:nvSpPr>
          <p:cNvPr id="6" name="Google Shape;195;p6">
            <a:extLst>
              <a:ext uri="{FF2B5EF4-FFF2-40B4-BE49-F238E27FC236}">
                <a16:creationId xmlns:a16="http://schemas.microsoft.com/office/drawing/2014/main" id="{5BEE4DF0-E09D-E101-8DA4-BB053498949D}"/>
              </a:ext>
            </a:extLst>
          </p:cNvPr>
          <p:cNvSpPr/>
          <p:nvPr/>
        </p:nvSpPr>
        <p:spPr>
          <a:xfrm>
            <a:off x="9144000" y="7680858"/>
            <a:ext cx="9128030" cy="2623813"/>
          </a:xfrm>
          <a:custGeom>
            <a:avLst/>
            <a:gdLst/>
            <a:ahLst/>
            <a:cxnLst/>
            <a:rect l="l" t="t" r="r" b="b"/>
            <a:pathLst>
              <a:path w="1525998" h="625745" extrusionOk="0">
                <a:moveTo>
                  <a:pt x="0" y="0"/>
                </a:moveTo>
                <a:lnTo>
                  <a:pt x="1525998" y="0"/>
                </a:lnTo>
                <a:lnTo>
                  <a:pt x="1525998" y="625745"/>
                </a:lnTo>
                <a:lnTo>
                  <a:pt x="0" y="625745"/>
                </a:lnTo>
                <a:close/>
              </a:path>
            </a:pathLst>
          </a:custGeom>
          <a:solidFill>
            <a:srgbClr val="FF753A"/>
          </a:solid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oogle Shape;197;p6">
            <a:extLst>
              <a:ext uri="{FF2B5EF4-FFF2-40B4-BE49-F238E27FC236}">
                <a16:creationId xmlns:a16="http://schemas.microsoft.com/office/drawing/2014/main" id="{FDB6D32F-DCCD-B805-4783-97080228105F}"/>
              </a:ext>
            </a:extLst>
          </p:cNvPr>
          <p:cNvGrpSpPr/>
          <p:nvPr/>
        </p:nvGrpSpPr>
        <p:grpSpPr>
          <a:xfrm>
            <a:off x="11117344" y="4564793"/>
            <a:ext cx="7007201" cy="5739878"/>
            <a:chOff x="-110871" y="-297335"/>
            <a:chExt cx="1295344" cy="1855894"/>
          </a:xfrm>
        </p:grpSpPr>
        <p:sp>
          <p:nvSpPr>
            <p:cNvPr id="9" name="Google Shape;198;p6">
              <a:extLst>
                <a:ext uri="{FF2B5EF4-FFF2-40B4-BE49-F238E27FC236}">
                  <a16:creationId xmlns:a16="http://schemas.microsoft.com/office/drawing/2014/main" id="{5F99D1B9-6441-A194-4CFD-006BABA3F80E}"/>
                </a:ext>
              </a:extLst>
            </p:cNvPr>
            <p:cNvSpPr/>
            <p:nvPr/>
          </p:nvSpPr>
          <p:spPr>
            <a:xfrm>
              <a:off x="371673" y="745759"/>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99;p6">
              <a:extLst>
                <a:ext uri="{FF2B5EF4-FFF2-40B4-BE49-F238E27FC236}">
                  <a16:creationId xmlns:a16="http://schemas.microsoft.com/office/drawing/2014/main" id="{B057291E-A151-11B9-084E-DF3A5A297FDD}"/>
                </a:ext>
              </a:extLst>
            </p:cNvPr>
            <p:cNvSpPr txBox="1"/>
            <p:nvPr/>
          </p:nvSpPr>
          <p:spPr>
            <a:xfrm>
              <a:off x="-110871" y="-297335"/>
              <a:ext cx="660400" cy="69850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1" name="Google Shape;237;p8">
            <a:extLst>
              <a:ext uri="{FF2B5EF4-FFF2-40B4-BE49-F238E27FC236}">
                <a16:creationId xmlns:a16="http://schemas.microsoft.com/office/drawing/2014/main" id="{696E2801-6AC9-28FF-2EDA-9707942ADF7D}"/>
              </a:ext>
            </a:extLst>
          </p:cNvPr>
          <p:cNvSpPr txBox="1"/>
          <p:nvPr/>
        </p:nvSpPr>
        <p:spPr>
          <a:xfrm>
            <a:off x="12099397" y="8629846"/>
            <a:ext cx="4380450" cy="1479498"/>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7722"/>
              </a:lnSpc>
              <a:spcBef>
                <a:spcPts val="0"/>
              </a:spcBef>
              <a:spcAft>
                <a:spcPts val="0"/>
              </a:spcAft>
              <a:buClr>
                <a:srgbClr val="000000"/>
              </a:buClr>
              <a:buSzTx/>
              <a:buFont typeface="Arial"/>
              <a:buNone/>
              <a:tabLst/>
              <a:defRPr/>
            </a:pPr>
            <a:r>
              <a:rPr lang="en-US" sz="2400" dirty="0">
                <a:solidFill>
                  <a:schemeClr val="bg1"/>
                </a:solidFill>
                <a:latin typeface="Calibri"/>
                <a:ea typeface="Calibri"/>
                <a:cs typeface="Calibri"/>
                <a:sym typeface="Calibri"/>
              </a:rPr>
              <a:t>MCCD Traffic violation project</a:t>
            </a:r>
            <a:endParaRPr kumimoji="0" sz="24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412327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1302</Words>
  <Application>Microsoft Office PowerPoint</Application>
  <PresentationFormat>Custom</PresentationFormat>
  <Paragraphs>99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Wingdings</vt:lpstr>
      <vt:lpstr>Arial</vt:lpstr>
      <vt:lpstr>Calibri</vt:lpstr>
      <vt:lpstr>Archivo</vt:lpstr>
      <vt:lpstr>Office Theme</vt:lpstr>
      <vt:lpstr>PowerPoint Presentation</vt:lpstr>
      <vt:lpstr>PowerPoint Presentation</vt:lpstr>
      <vt:lpstr>PowerPoint Presentation</vt:lpstr>
      <vt:lpstr>PowerPoint Presentation</vt:lpstr>
      <vt:lpstr>PowerPoint Presentation</vt:lpstr>
      <vt:lpstr>PowerPoint Presentation</vt:lpstr>
      <vt:lpstr>Monthly Violation Count  </vt:lpstr>
      <vt:lpstr>PowerPoint Presentation</vt:lpstr>
      <vt:lpstr>PowerPoint Presentation</vt:lpstr>
      <vt:lpstr>PowerPoint Presentation</vt:lpstr>
      <vt:lpstr>PowerPoint Presentation</vt:lpstr>
      <vt:lpstr>PowerPoint Presentation</vt:lpstr>
      <vt:lpstr>Summary of 2023 Findings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Masheia Dzimba</dc:creator>
  <cp:lastModifiedBy>Rodney Anesu</cp:lastModifiedBy>
  <cp:revision>2</cp:revision>
  <dcterms:created xsi:type="dcterms:W3CDTF">2006-08-16T00:00:00Z</dcterms:created>
  <dcterms:modified xsi:type="dcterms:W3CDTF">2025-04-22T00:50:26Z</dcterms:modified>
</cp:coreProperties>
</file>